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2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3D7"/>
          </a:solidFill>
        </a:fill>
      </a:tcStyle>
    </a:wholeTbl>
    <a:band2H>
      <a:tcTxStyle/>
      <a:tcStyle>
        <a:tcBdr/>
        <a:fill>
          <a:solidFill>
            <a:srgbClr val="C3C2C2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CE5E6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/>
      <a:tcStyle>
        <a:tcBdr/>
        <a:fill>
          <a:solidFill>
            <a:srgbClr val="DEDEDF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72" d="100"/>
          <a:sy n="72" d="100"/>
        </p:scale>
        <p:origin x="-1176" y="112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34946812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ítulo y sub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>
            <a:spLocks noGrp="1"/>
          </p:cNvSpPr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r>
              <a:t>Texto del título</a:t>
            </a:r>
          </a:p>
        </p:txBody>
      </p:sp>
      <p:sp>
        <p:nvSpPr>
          <p:cNvPr id="12" name="Shape 12"/>
          <p:cNvSpPr>
            <a:spLocks noGrp="1"/>
          </p:cNvSpPr>
          <p:nvPr>
            <p:ph type="body" sz="quarter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13" name="Shape 1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i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>
            <a:spLocks noGrp="1"/>
          </p:cNvSpPr>
          <p:nvPr>
            <p:ph type="body" sz="quarter" idx="13"/>
          </p:nvPr>
        </p:nvSpPr>
        <p:spPr>
          <a:xfrm>
            <a:off x="1270000" y="6362700"/>
            <a:ext cx="10464800" cy="469900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2400"/>
            </a:lvl1pPr>
          </a:lstStyle>
          <a:p>
            <a:r>
              <a:t>– Juan López</a:t>
            </a:r>
          </a:p>
        </p:txBody>
      </p:sp>
      <p:sp>
        <p:nvSpPr>
          <p:cNvPr id="94" name="Shape 94"/>
          <p:cNvSpPr>
            <a:spLocks noGrp="1"/>
          </p:cNvSpPr>
          <p:nvPr>
            <p:ph type="body" sz="quarter" idx="14"/>
          </p:nvPr>
        </p:nvSpPr>
        <p:spPr>
          <a:xfrm>
            <a:off x="1270000" y="4267200"/>
            <a:ext cx="10464800" cy="6858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800"/>
            </a:lvl1pPr>
          </a:lstStyle>
          <a:p>
            <a:r>
              <a:t>“Escribir una cita aquí” </a:t>
            </a:r>
          </a:p>
        </p:txBody>
      </p:sp>
      <p:sp>
        <p:nvSpPr>
          <p:cNvPr id="95" name="Shape 9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>
            <a:spLocks noGrp="1"/>
          </p:cNvSpPr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hape 10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(horizonta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pic" idx="13"/>
          </p:nvPr>
        </p:nvSpPr>
        <p:spPr>
          <a:xfrm>
            <a:off x="1606550" y="635000"/>
            <a:ext cx="9779000" cy="59182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Shape 21"/>
          <p:cNvSpPr>
            <a:spLocks noGrp="1"/>
          </p:cNvSpPr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r>
              <a:t>Texto del título</a:t>
            </a:r>
          </a:p>
        </p:txBody>
      </p:sp>
      <p:sp>
        <p:nvSpPr>
          <p:cNvPr id="22" name="Shape 22"/>
          <p:cNvSpPr>
            <a:spLocks noGrp="1"/>
          </p:cNvSpPr>
          <p:nvPr>
            <p:ph type="body" sz="quarter" idx="1"/>
          </p:nvPr>
        </p:nvSpPr>
        <p:spPr>
          <a:xfrm>
            <a:off x="1270000" y="81915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23" name="Shape 23"/>
          <p:cNvSpPr>
            <a:spLocks noGrp="1"/>
          </p:cNvSpPr>
          <p:nvPr>
            <p:ph type="sldNum" sz="quarter" idx="2"/>
          </p:nvPr>
        </p:nvSpPr>
        <p:spPr>
          <a:xfrm>
            <a:off x="6311798" y="9245600"/>
            <a:ext cx="368504" cy="3810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(centro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>
            <a:spLocks noGrp="1"/>
          </p:cNvSpPr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31" name="Shape 3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(vertica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>
            <a:spLocks noGrp="1"/>
          </p:cNvSpPr>
          <p:nvPr>
            <p:ph type="pic" sz="half" idx="13"/>
          </p:nvPr>
        </p:nvSpPr>
        <p:spPr>
          <a:xfrm>
            <a:off x="6718300" y="635000"/>
            <a:ext cx="5334000" cy="8229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Shape 39"/>
          <p:cNvSpPr>
            <a:spLocks noGrp="1"/>
          </p:cNvSpPr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Texto del título</a:t>
            </a:r>
          </a:p>
        </p:txBody>
      </p:sp>
      <p:sp>
        <p:nvSpPr>
          <p:cNvPr id="40" name="Shape 40"/>
          <p:cNvSpPr>
            <a:spLocks noGrp="1"/>
          </p:cNvSpPr>
          <p:nvPr>
            <p:ph type="body" sz="quarter" idx="1"/>
          </p:nvPr>
        </p:nvSpPr>
        <p:spPr>
          <a:xfrm>
            <a:off x="952500" y="4762500"/>
            <a:ext cx="5334000" cy="41021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1" name="Shape 4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(arrib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49" name="Shape 4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y 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57" name="Shape 57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58" name="Shape 5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, viñetas y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>
            <a:spLocks noGrp="1"/>
          </p:cNvSpPr>
          <p:nvPr>
            <p:ph type="pic" sz="half" idx="13"/>
          </p:nvPr>
        </p:nvSpPr>
        <p:spPr>
          <a:xfrm>
            <a:off x="6718300" y="26035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Shape 6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67" name="Shape 67"/>
          <p:cNvSpPr>
            <a:spLocks noGrp="1"/>
          </p:cNvSpPr>
          <p:nvPr>
            <p:ph type="body" sz="half" idx="1"/>
          </p:nvPr>
        </p:nvSpPr>
        <p:spPr>
          <a:xfrm>
            <a:off x="952500" y="26035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68" name="Shape 6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>
            <a:spLocks noGrp="1"/>
          </p:cNvSpPr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76" name="Shape 7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3 f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>
            <a:spLocks noGrp="1"/>
          </p:cNvSpPr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Shape 84"/>
          <p:cNvSpPr>
            <a:spLocks noGrp="1"/>
          </p:cNvSpPr>
          <p:nvPr>
            <p:ph type="pic" sz="quarter" idx="14"/>
          </p:nvPr>
        </p:nvSpPr>
        <p:spPr>
          <a:xfrm>
            <a:off x="6724518" y="889000"/>
            <a:ext cx="5334001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Shape 85"/>
          <p:cNvSpPr>
            <a:spLocks noGrp="1"/>
          </p:cNvSpPr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hape 8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952500" y="4445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Texto del título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952500" y="26035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xfrm>
            <a:off x="6311798" y="9251950"/>
            <a:ext cx="368504" cy="3810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800"/>
            </a:lvl1pPr>
          </a:lstStyle>
          <a:p>
            <a:fld id="{86CB4B4D-7CA3-9044-876B-883B54F8677D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xmlns:p14="http://schemas.microsoft.com/office/powerpoint/2010/main" spd="med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9" name="Group 149"/>
          <p:cNvGrpSpPr/>
          <p:nvPr/>
        </p:nvGrpSpPr>
        <p:grpSpPr>
          <a:xfrm>
            <a:off x="196198" y="689153"/>
            <a:ext cx="12380794" cy="8319945"/>
            <a:chOff x="0" y="64228"/>
            <a:chExt cx="12380792" cy="8319944"/>
          </a:xfrm>
        </p:grpSpPr>
        <p:sp>
          <p:nvSpPr>
            <p:cNvPr id="119" name="Shape 119"/>
            <p:cNvSpPr/>
            <p:nvPr/>
          </p:nvSpPr>
          <p:spPr>
            <a:xfrm flipV="1">
              <a:off x="11254456" y="1106382"/>
              <a:ext cx="1" cy="6342280"/>
            </a:xfrm>
            <a:prstGeom prst="line">
              <a:avLst/>
            </a:prstGeom>
            <a:noFill/>
            <a:ln w="381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/>
              </a:pPr>
              <a:endParaRPr sz="1200"/>
            </a:p>
          </p:txBody>
        </p:sp>
        <p:sp>
          <p:nvSpPr>
            <p:cNvPr id="120" name="Shape 120"/>
            <p:cNvSpPr/>
            <p:nvPr/>
          </p:nvSpPr>
          <p:spPr>
            <a:xfrm flipV="1">
              <a:off x="8589121" y="338664"/>
              <a:ext cx="1" cy="8045508"/>
            </a:xfrm>
            <a:prstGeom prst="line">
              <a:avLst/>
            </a:prstGeom>
            <a:noFill/>
            <a:ln w="381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/>
              </a:pPr>
              <a:endParaRPr sz="1200"/>
            </a:p>
          </p:txBody>
        </p:sp>
        <p:sp>
          <p:nvSpPr>
            <p:cNvPr id="121" name="Shape 121"/>
            <p:cNvSpPr/>
            <p:nvPr/>
          </p:nvSpPr>
          <p:spPr>
            <a:xfrm>
              <a:off x="7366669" y="64229"/>
              <a:ext cx="2355777" cy="1339172"/>
            </a:xfrm>
            <a:prstGeom prst="rect">
              <a:avLst/>
            </a:prstGeom>
            <a:solidFill>
              <a:srgbClr val="A6AAA9"/>
            </a:solidFill>
            <a:ln w="25400" cap="flat">
              <a:solidFill>
                <a:srgbClr val="85888D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sz="1200"/>
              </a:lvl1pPr>
            </a:lstStyle>
            <a:p>
              <a:r>
                <a:rPr dirty="0"/>
                <a:t>Cartografías sociales y políticas con estudiantes de los distintos grados de escolarización del proceso </a:t>
              </a:r>
            </a:p>
          </p:txBody>
        </p:sp>
        <p:sp>
          <p:nvSpPr>
            <p:cNvPr id="122" name="Shape 122"/>
            <p:cNvSpPr/>
            <p:nvPr/>
          </p:nvSpPr>
          <p:spPr>
            <a:xfrm>
              <a:off x="6135587" y="7110952"/>
              <a:ext cx="1270001" cy="1"/>
            </a:xfrm>
            <a:prstGeom prst="line">
              <a:avLst/>
            </a:prstGeom>
            <a:noFill/>
            <a:ln w="381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/>
              </a:pPr>
              <a:endParaRPr sz="1200"/>
            </a:p>
          </p:txBody>
        </p:sp>
        <p:sp>
          <p:nvSpPr>
            <p:cNvPr id="123" name="Shape 123"/>
            <p:cNvSpPr/>
            <p:nvPr/>
          </p:nvSpPr>
          <p:spPr>
            <a:xfrm flipV="1">
              <a:off x="6135587" y="1811102"/>
              <a:ext cx="1270001" cy="822693"/>
            </a:xfrm>
            <a:prstGeom prst="line">
              <a:avLst/>
            </a:prstGeom>
            <a:noFill/>
            <a:ln w="381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/>
              </a:pPr>
              <a:endParaRPr sz="1200"/>
            </a:p>
          </p:txBody>
        </p:sp>
        <p:sp>
          <p:nvSpPr>
            <p:cNvPr id="124" name="Shape 124"/>
            <p:cNvSpPr/>
            <p:nvPr/>
          </p:nvSpPr>
          <p:spPr>
            <a:xfrm>
              <a:off x="6135587" y="2631200"/>
              <a:ext cx="1270001" cy="833159"/>
            </a:xfrm>
            <a:prstGeom prst="line">
              <a:avLst/>
            </a:prstGeom>
            <a:noFill/>
            <a:ln w="381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/>
              </a:pPr>
              <a:endParaRPr sz="1200"/>
            </a:p>
          </p:txBody>
        </p:sp>
        <p:sp>
          <p:nvSpPr>
            <p:cNvPr id="125" name="Shape 125"/>
            <p:cNvSpPr/>
            <p:nvPr/>
          </p:nvSpPr>
          <p:spPr>
            <a:xfrm>
              <a:off x="6135587" y="5491021"/>
              <a:ext cx="1270001" cy="1"/>
            </a:xfrm>
            <a:prstGeom prst="line">
              <a:avLst/>
            </a:prstGeom>
            <a:noFill/>
            <a:ln w="381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/>
              </a:pPr>
              <a:endParaRPr sz="1200"/>
            </a:p>
          </p:txBody>
        </p:sp>
        <p:sp>
          <p:nvSpPr>
            <p:cNvPr id="126" name="Shape 126"/>
            <p:cNvSpPr/>
            <p:nvPr/>
          </p:nvSpPr>
          <p:spPr>
            <a:xfrm>
              <a:off x="9181772" y="6971946"/>
              <a:ext cx="1270001" cy="1"/>
            </a:xfrm>
            <a:prstGeom prst="line">
              <a:avLst/>
            </a:prstGeom>
            <a:noFill/>
            <a:ln w="381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/>
              </a:pPr>
              <a:endParaRPr sz="1200"/>
            </a:p>
          </p:txBody>
        </p:sp>
        <p:sp>
          <p:nvSpPr>
            <p:cNvPr id="127" name="Shape 127"/>
            <p:cNvSpPr/>
            <p:nvPr/>
          </p:nvSpPr>
          <p:spPr>
            <a:xfrm>
              <a:off x="9181772" y="5407413"/>
              <a:ext cx="1270001" cy="1"/>
            </a:xfrm>
            <a:prstGeom prst="line">
              <a:avLst/>
            </a:prstGeom>
            <a:noFill/>
            <a:ln w="381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/>
              </a:pPr>
              <a:endParaRPr sz="1200"/>
            </a:p>
          </p:txBody>
        </p:sp>
        <p:sp>
          <p:nvSpPr>
            <p:cNvPr id="128" name="Shape 128"/>
            <p:cNvSpPr/>
            <p:nvPr/>
          </p:nvSpPr>
          <p:spPr>
            <a:xfrm>
              <a:off x="9315497" y="3588250"/>
              <a:ext cx="1002552" cy="1"/>
            </a:xfrm>
            <a:prstGeom prst="line">
              <a:avLst/>
            </a:prstGeom>
            <a:noFill/>
            <a:ln w="381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/>
              </a:pPr>
              <a:endParaRPr sz="1200"/>
            </a:p>
          </p:txBody>
        </p:sp>
        <p:sp>
          <p:nvSpPr>
            <p:cNvPr id="129" name="Shape 129"/>
            <p:cNvSpPr/>
            <p:nvPr/>
          </p:nvSpPr>
          <p:spPr>
            <a:xfrm>
              <a:off x="9315497" y="1896402"/>
              <a:ext cx="1002552" cy="1"/>
            </a:xfrm>
            <a:prstGeom prst="line">
              <a:avLst/>
            </a:prstGeom>
            <a:noFill/>
            <a:ln w="381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/>
              </a:pPr>
              <a:endParaRPr sz="1200"/>
            </a:p>
          </p:txBody>
        </p:sp>
        <p:sp>
          <p:nvSpPr>
            <p:cNvPr id="130" name="Shape 130"/>
            <p:cNvSpPr/>
            <p:nvPr/>
          </p:nvSpPr>
          <p:spPr>
            <a:xfrm flipV="1">
              <a:off x="4952054" y="1993062"/>
              <a:ext cx="1" cy="5516963"/>
            </a:xfrm>
            <a:prstGeom prst="line">
              <a:avLst/>
            </a:prstGeom>
            <a:noFill/>
            <a:ln w="381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/>
              </a:pPr>
              <a:endParaRPr sz="1200"/>
            </a:p>
          </p:txBody>
        </p:sp>
        <p:grpSp>
          <p:nvGrpSpPr>
            <p:cNvPr id="133" name="Group 133"/>
            <p:cNvGrpSpPr/>
            <p:nvPr/>
          </p:nvGrpSpPr>
          <p:grpSpPr>
            <a:xfrm>
              <a:off x="0" y="2767310"/>
              <a:ext cx="3174108" cy="1572625"/>
              <a:chOff x="0" y="0"/>
              <a:chExt cx="3174107" cy="1572623"/>
            </a:xfrm>
          </p:grpSpPr>
          <p:sp>
            <p:nvSpPr>
              <p:cNvPr id="131" name="Shape 131"/>
              <p:cNvSpPr/>
              <p:nvPr/>
            </p:nvSpPr>
            <p:spPr>
              <a:xfrm>
                <a:off x="0" y="0"/>
                <a:ext cx="3174108" cy="1572624"/>
              </a:xfrm>
              <a:prstGeom prst="rect">
                <a:avLst/>
              </a:prstGeom>
              <a:solidFill>
                <a:srgbClr val="DCDEE0"/>
              </a:solidFill>
              <a:ln w="12700" cap="flat">
                <a:noFill/>
                <a:miter lim="400000"/>
              </a:ln>
              <a:effectLst>
                <a:outerShdw blurRad="38100" dist="25400" dir="5400000" rotWithShape="0">
                  <a:srgbClr val="000000">
                    <a:alpha val="50000"/>
                  </a:srgbClr>
                </a:outerShdw>
              </a:effectLst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ctr">
                <a:noAutofit/>
              </a:bodyPr>
              <a:lstStyle>
                <a:lvl1pPr>
                  <a:defRPr sz="1200"/>
                </a:lvl1pPr>
              </a:lstStyle>
              <a:p>
                <a:r>
                  <a:rPr dirty="0"/>
                  <a:t>Describir las variadas perspectivas y puntos de vista que la Comunidad Educativa proponer partir de analizar cómo se vive la paz y la convivencia en los colegios</a:t>
                </a:r>
              </a:p>
            </p:txBody>
          </p:sp>
          <p:sp>
            <p:nvSpPr>
              <p:cNvPr id="132" name="Shape 132"/>
              <p:cNvSpPr/>
              <p:nvPr/>
            </p:nvSpPr>
            <p:spPr>
              <a:xfrm>
                <a:off x="995078" y="29064"/>
                <a:ext cx="1183951" cy="349839"/>
              </a:xfrm>
              <a:prstGeom prst="rect">
                <a:avLst/>
              </a:prstGeom>
              <a:blipFill rotWithShape="1">
                <a:blip r:embed="rId2"/>
                <a:srcRect/>
                <a:tile tx="0" ty="0" sx="100000" sy="100000" flip="none" algn="tl"/>
              </a:blipFill>
              <a:ln w="12700" cap="flat">
                <a:noFill/>
                <a:miter lim="400000"/>
              </a:ln>
              <a:effectLst>
                <a:outerShdw blurRad="38100" dist="25400" dir="5400000" rotWithShape="0">
                  <a:srgbClr val="000000">
                    <a:alpha val="50000"/>
                  </a:srgbClr>
                </a:outerShdw>
              </a:effectLst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ctr">
                <a:noAutofit/>
              </a:bodyPr>
              <a:lstStyle>
                <a:lvl1pPr>
                  <a:defRPr sz="1500">
                    <a:solidFill>
                      <a:srgbClr val="FFFFFF"/>
                    </a:solidFill>
                  </a:defRPr>
                </a:lvl1pPr>
              </a:lstStyle>
              <a:p>
                <a:r>
                  <a:rPr sz="1200"/>
                  <a:t>Objetivo general </a:t>
                </a:r>
              </a:p>
            </p:txBody>
          </p:sp>
        </p:grpSp>
        <p:sp>
          <p:nvSpPr>
            <p:cNvPr id="134" name="Shape 134"/>
            <p:cNvSpPr/>
            <p:nvPr/>
          </p:nvSpPr>
          <p:spPr>
            <a:xfrm>
              <a:off x="4133296" y="1578431"/>
              <a:ext cx="1710407" cy="287258"/>
            </a:xfrm>
            <a:prstGeom prst="rect">
              <a:avLst/>
            </a:prstGeom>
            <a:blipFill rotWithShape="1">
              <a:blip r:embed="rId2"/>
              <a:srcRect/>
              <a:tile tx="0" ty="0" sx="100000" sy="100000" flip="none" algn="tl"/>
            </a:blip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1500">
                  <a:solidFill>
                    <a:srgbClr val="FFFFFF"/>
                  </a:solidFill>
                </a:defRPr>
              </a:lvl1pPr>
            </a:lstStyle>
            <a:p>
              <a:r>
                <a:rPr sz="1200"/>
                <a:t>Preguntas orientadoras </a:t>
              </a:r>
            </a:p>
          </p:txBody>
        </p:sp>
        <p:sp>
          <p:nvSpPr>
            <p:cNvPr id="135" name="Shape 135"/>
            <p:cNvSpPr/>
            <p:nvPr/>
          </p:nvSpPr>
          <p:spPr>
            <a:xfrm>
              <a:off x="3810611" y="1982004"/>
              <a:ext cx="2355777" cy="1270001"/>
            </a:xfrm>
            <a:prstGeom prst="rect">
              <a:avLst/>
            </a:prstGeom>
            <a:solidFill>
              <a:srgbClr val="DCDEE0"/>
            </a:solidFill>
            <a:ln w="25400" cap="flat">
              <a:solidFill>
                <a:srgbClr val="85888D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sz="1200"/>
              </a:lvl1pPr>
            </a:lstStyle>
            <a:p>
              <a:r>
                <a:rPr dirty="0"/>
                <a:t>¿Qué representaciones simbólicas de paz y convivencia tienen los miembros de la Comunidad Educativa? </a:t>
              </a:r>
            </a:p>
          </p:txBody>
        </p:sp>
        <p:sp>
          <p:nvSpPr>
            <p:cNvPr id="136" name="Shape 136"/>
            <p:cNvSpPr/>
            <p:nvPr/>
          </p:nvSpPr>
          <p:spPr>
            <a:xfrm>
              <a:off x="3810611" y="4645098"/>
              <a:ext cx="2355777" cy="1270001"/>
            </a:xfrm>
            <a:prstGeom prst="rect">
              <a:avLst/>
            </a:prstGeom>
            <a:solidFill>
              <a:srgbClr val="DCDEE0"/>
            </a:solidFill>
            <a:ln w="25400" cap="flat">
              <a:solidFill>
                <a:srgbClr val="85888D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sz="1200"/>
              </a:lvl1pPr>
            </a:lstStyle>
            <a:p>
              <a:r>
                <a:rPr dirty="0"/>
                <a:t>¿Cuáles son las prácticas de interacción que fortalecen la paz y la convivencia en las instituciones? </a:t>
              </a:r>
            </a:p>
          </p:txBody>
        </p:sp>
        <p:sp>
          <p:nvSpPr>
            <p:cNvPr id="137" name="Shape 137"/>
            <p:cNvSpPr/>
            <p:nvPr/>
          </p:nvSpPr>
          <p:spPr>
            <a:xfrm>
              <a:off x="3810611" y="6226104"/>
              <a:ext cx="2355777" cy="1270001"/>
            </a:xfrm>
            <a:prstGeom prst="rect">
              <a:avLst/>
            </a:prstGeom>
            <a:solidFill>
              <a:srgbClr val="DCDEE0"/>
            </a:solidFill>
            <a:ln w="25400" cap="flat">
              <a:solidFill>
                <a:srgbClr val="85888D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sz="1200"/>
              </a:lvl1pPr>
            </a:lstStyle>
            <a:p>
              <a:r>
                <a:rPr dirty="0"/>
                <a:t>¿Qué criterios, valoraciones o conocimientos fundamentan las prácticas de convivencia y paz en las instituciones? </a:t>
              </a:r>
            </a:p>
          </p:txBody>
        </p:sp>
        <p:sp>
          <p:nvSpPr>
            <p:cNvPr id="138" name="Shape 138"/>
            <p:cNvSpPr/>
            <p:nvPr/>
          </p:nvSpPr>
          <p:spPr>
            <a:xfrm>
              <a:off x="7653288" y="64228"/>
              <a:ext cx="1782539" cy="287258"/>
            </a:xfrm>
            <a:prstGeom prst="rect">
              <a:avLst/>
            </a:prstGeom>
            <a:blipFill rotWithShape="1">
              <a:blip r:embed="rId2"/>
              <a:srcRect/>
              <a:tile tx="0" ty="0" sx="100000" sy="100000" flip="none" algn="tl"/>
            </a:blip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1500">
                  <a:solidFill>
                    <a:srgbClr val="FFFFFF"/>
                  </a:solidFill>
                </a:defRPr>
              </a:lvl1pPr>
            </a:lstStyle>
            <a:p>
              <a:r>
                <a:rPr sz="1200" dirty="0"/>
                <a:t>Técnicas e instrumentos  </a:t>
              </a:r>
            </a:p>
          </p:txBody>
        </p:sp>
        <p:sp>
          <p:nvSpPr>
            <p:cNvPr id="139" name="Shape 139"/>
            <p:cNvSpPr/>
            <p:nvPr/>
          </p:nvSpPr>
          <p:spPr>
            <a:xfrm>
              <a:off x="7366669" y="1261402"/>
              <a:ext cx="2355777" cy="1270001"/>
            </a:xfrm>
            <a:prstGeom prst="rect">
              <a:avLst/>
            </a:prstGeom>
            <a:solidFill>
              <a:srgbClr val="DCDEE0"/>
            </a:solidFill>
            <a:ln w="25400" cap="flat">
              <a:solidFill>
                <a:srgbClr val="85888D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sz="1200"/>
              </a:lvl1pPr>
            </a:lstStyle>
            <a:p>
              <a:r>
                <a:rPr dirty="0"/>
                <a:t>Reconstrucción de territorios de paz y convivencia para la inclusión, la vivencia de la diferencia y la participación democrática </a:t>
              </a:r>
            </a:p>
          </p:txBody>
        </p:sp>
        <p:sp>
          <p:nvSpPr>
            <p:cNvPr id="140" name="Shape 140"/>
            <p:cNvSpPr/>
            <p:nvPr/>
          </p:nvSpPr>
          <p:spPr>
            <a:xfrm>
              <a:off x="7366669" y="2896231"/>
              <a:ext cx="2355777" cy="1270001"/>
            </a:xfrm>
            <a:prstGeom prst="rect">
              <a:avLst/>
            </a:prstGeom>
            <a:solidFill>
              <a:srgbClr val="DCDEE0"/>
            </a:solidFill>
            <a:ln w="25400" cap="flat">
              <a:solidFill>
                <a:srgbClr val="85888D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sz="1200"/>
              </a:lvl1pPr>
            </a:lstStyle>
            <a:p>
              <a:r>
                <a:rPr dirty="0"/>
                <a:t>Reconstrucción de actores e interacciones. Indaga por actores representativos, relaciones de dominación, agravio moral, reconocimiento y respeto por la diferencia </a:t>
              </a:r>
            </a:p>
          </p:txBody>
        </p:sp>
        <p:sp>
          <p:nvSpPr>
            <p:cNvPr id="141" name="Shape 141"/>
            <p:cNvSpPr/>
            <p:nvPr/>
          </p:nvSpPr>
          <p:spPr>
            <a:xfrm>
              <a:off x="7366669" y="4645098"/>
              <a:ext cx="2355777" cy="1270001"/>
            </a:xfrm>
            <a:prstGeom prst="rect">
              <a:avLst/>
            </a:prstGeom>
            <a:solidFill>
              <a:srgbClr val="DCDEE0"/>
            </a:solidFill>
            <a:ln w="25400" cap="flat">
              <a:solidFill>
                <a:srgbClr val="85888D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sz="1200"/>
              </a:lvl1pPr>
            </a:lstStyle>
            <a:p>
              <a:r>
                <a:rPr dirty="0"/>
                <a:t>Entrevistas e rectores, vicerrectores y coordinadores sobre cómo ellas y ellos analizan la convivencia y la construcción de paz al interior de las instituciones </a:t>
              </a:r>
            </a:p>
          </p:txBody>
        </p:sp>
        <p:sp>
          <p:nvSpPr>
            <p:cNvPr id="142" name="Shape 142"/>
            <p:cNvSpPr/>
            <p:nvPr/>
          </p:nvSpPr>
          <p:spPr>
            <a:xfrm>
              <a:off x="7382334" y="6165889"/>
              <a:ext cx="2324446" cy="2200856"/>
            </a:xfrm>
            <a:prstGeom prst="rect">
              <a:avLst/>
            </a:prstGeom>
            <a:solidFill>
              <a:srgbClr val="DCDEE0"/>
            </a:solidFill>
            <a:ln w="25400" cap="flat">
              <a:solidFill>
                <a:srgbClr val="85888D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sz="1200"/>
              </a:lvl1pPr>
            </a:lstStyle>
            <a:p>
              <a:r>
                <a:rPr dirty="0"/>
                <a:t>Grupos de discusión para analizar con distintos actores de la comunidad educativa los principales problemas de paz y de convivencia que enfrentan sus instituciones , las estrategias que han implementado para favorecer la convivencia y la construcción de paz, y las lecciones aprendidas  </a:t>
              </a:r>
            </a:p>
          </p:txBody>
        </p:sp>
        <p:sp>
          <p:nvSpPr>
            <p:cNvPr id="143" name="Shape 143"/>
            <p:cNvSpPr/>
            <p:nvPr/>
          </p:nvSpPr>
          <p:spPr>
            <a:xfrm>
              <a:off x="11015035" y="916127"/>
              <a:ext cx="478843" cy="287258"/>
            </a:xfrm>
            <a:prstGeom prst="rect">
              <a:avLst/>
            </a:prstGeom>
            <a:blipFill rotWithShape="1">
              <a:blip r:embed="rId2"/>
              <a:srcRect/>
              <a:tile tx="0" ty="0" sx="100000" sy="100000" flip="none" algn="tl"/>
            </a:blip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1500">
                  <a:solidFill>
                    <a:srgbClr val="FFFFFF"/>
                  </a:solidFill>
                </a:defRPr>
              </a:lvl1pPr>
            </a:lstStyle>
            <a:p>
              <a:r>
                <a:rPr sz="1200"/>
                <a:t>Taller </a:t>
              </a:r>
            </a:p>
          </p:txBody>
        </p:sp>
        <p:sp>
          <p:nvSpPr>
            <p:cNvPr id="144" name="Shape 144"/>
            <p:cNvSpPr/>
            <p:nvPr/>
          </p:nvSpPr>
          <p:spPr>
            <a:xfrm>
              <a:off x="10025015" y="1261402"/>
              <a:ext cx="2355777" cy="1270001"/>
            </a:xfrm>
            <a:prstGeom prst="rect">
              <a:avLst/>
            </a:prstGeom>
            <a:solidFill>
              <a:srgbClr val="DCDEE0"/>
            </a:solidFill>
            <a:ln w="25400" cap="flat">
              <a:solidFill>
                <a:srgbClr val="85888D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sz="1200"/>
              </a:lvl1pPr>
            </a:lstStyle>
            <a:p>
              <a:r>
                <a:rPr dirty="0"/>
                <a:t>Taller de reconstrucción de territorios significativos </a:t>
              </a:r>
            </a:p>
          </p:txBody>
        </p:sp>
        <p:sp>
          <p:nvSpPr>
            <p:cNvPr id="145" name="Shape 145"/>
            <p:cNvSpPr/>
            <p:nvPr/>
          </p:nvSpPr>
          <p:spPr>
            <a:xfrm>
              <a:off x="10025015" y="2896231"/>
              <a:ext cx="2355777" cy="1270001"/>
            </a:xfrm>
            <a:prstGeom prst="rect">
              <a:avLst/>
            </a:prstGeom>
            <a:solidFill>
              <a:srgbClr val="DCDEE0"/>
            </a:solidFill>
            <a:ln w="25400" cap="flat">
              <a:solidFill>
                <a:srgbClr val="85888D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sz="1200"/>
              </a:lvl1pPr>
            </a:lstStyle>
            <a:p>
              <a:r>
                <a:rPr dirty="0"/>
                <a:t>Taller de reconstrucción de atores e interacciones </a:t>
              </a:r>
            </a:p>
          </p:txBody>
        </p:sp>
        <p:sp>
          <p:nvSpPr>
            <p:cNvPr id="146" name="Shape 146"/>
            <p:cNvSpPr/>
            <p:nvPr/>
          </p:nvSpPr>
          <p:spPr>
            <a:xfrm>
              <a:off x="10025015" y="4645098"/>
              <a:ext cx="2355777" cy="1270001"/>
            </a:xfrm>
            <a:prstGeom prst="rect">
              <a:avLst/>
            </a:prstGeom>
            <a:solidFill>
              <a:srgbClr val="DCDEE0"/>
            </a:solidFill>
            <a:ln w="25400" cap="flat">
              <a:solidFill>
                <a:srgbClr val="85888D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sz="1200"/>
              </a:lvl1pPr>
            </a:lstStyle>
            <a:p>
              <a:r>
                <a:rPr dirty="0"/>
                <a:t>Entrevistas a actores estratégicos </a:t>
              </a:r>
            </a:p>
          </p:txBody>
        </p:sp>
        <p:sp>
          <p:nvSpPr>
            <p:cNvPr id="147" name="Shape 147"/>
            <p:cNvSpPr/>
            <p:nvPr/>
          </p:nvSpPr>
          <p:spPr>
            <a:xfrm>
              <a:off x="10025015" y="6226104"/>
              <a:ext cx="2355777" cy="1270001"/>
            </a:xfrm>
            <a:prstGeom prst="rect">
              <a:avLst/>
            </a:prstGeom>
            <a:solidFill>
              <a:srgbClr val="DCDEE0"/>
            </a:solidFill>
            <a:ln w="25400" cap="flat">
              <a:solidFill>
                <a:srgbClr val="85888D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sz="1200"/>
              </a:lvl1pPr>
            </a:lstStyle>
            <a:p>
              <a:r>
                <a:rPr dirty="0"/>
                <a:t>Taller de grupos focales </a:t>
              </a:r>
            </a:p>
          </p:txBody>
        </p:sp>
        <p:sp>
          <p:nvSpPr>
            <p:cNvPr id="148" name="Shape 148"/>
            <p:cNvSpPr/>
            <p:nvPr/>
          </p:nvSpPr>
          <p:spPr>
            <a:xfrm>
              <a:off x="3124588" y="3862918"/>
              <a:ext cx="1788483" cy="1"/>
            </a:xfrm>
            <a:prstGeom prst="line">
              <a:avLst/>
            </a:prstGeom>
            <a:noFill/>
            <a:ln w="381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/>
              </a:pPr>
              <a:endParaRPr sz="1200"/>
            </a:p>
          </p:txBody>
        </p:sp>
      </p:grpSp>
    </p:spTree>
  </p:cSld>
  <p:clrMapOvr>
    <a:masterClrMapping/>
  </p:clrMapOvr>
  <p:transition xmlns:p14="http://schemas.microsoft.com/office/powerpoint/2010/main"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Agrupar 2"/>
          <p:cNvGrpSpPr/>
          <p:nvPr/>
        </p:nvGrpSpPr>
        <p:grpSpPr>
          <a:xfrm>
            <a:off x="357570" y="987706"/>
            <a:ext cx="11448232" cy="7647843"/>
            <a:chOff x="357570" y="987706"/>
            <a:chExt cx="11448232" cy="7647843"/>
          </a:xfrm>
        </p:grpSpPr>
        <p:sp>
          <p:nvSpPr>
            <p:cNvPr id="151" name="Shape 151"/>
            <p:cNvSpPr/>
            <p:nvPr/>
          </p:nvSpPr>
          <p:spPr>
            <a:xfrm flipV="1">
              <a:off x="9637344" y="4797256"/>
              <a:ext cx="1" cy="576779"/>
            </a:xfrm>
            <a:prstGeom prst="line">
              <a:avLst/>
            </a:prstGeom>
            <a:noFill/>
            <a:ln w="381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/>
              </a:pPr>
              <a:endParaRPr sz="1200"/>
            </a:p>
          </p:txBody>
        </p:sp>
        <p:sp>
          <p:nvSpPr>
            <p:cNvPr id="218" name="Shape 218"/>
            <p:cNvSpPr/>
            <p:nvPr/>
          </p:nvSpPr>
          <p:spPr>
            <a:xfrm>
              <a:off x="10306797" y="4246179"/>
              <a:ext cx="1017818" cy="3632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6358" extrusionOk="0">
                  <a:moveTo>
                    <a:pt x="21600" y="10559"/>
                  </a:moveTo>
                  <a:cubicBezTo>
                    <a:pt x="13045" y="-5242"/>
                    <a:pt x="5845" y="-3309"/>
                    <a:pt x="0" y="16358"/>
                  </a:cubicBezTo>
                </a:path>
              </a:pathLst>
            </a:custGeom>
            <a:noFill/>
            <a:ln w="381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  <a:effectLst/>
          </p:spPr>
          <p:txBody>
            <a:bodyPr/>
            <a:lstStyle/>
            <a:p>
              <a:endParaRPr sz="1200"/>
            </a:p>
          </p:txBody>
        </p:sp>
        <p:sp>
          <p:nvSpPr>
            <p:cNvPr id="219" name="Shape 219"/>
            <p:cNvSpPr/>
            <p:nvPr/>
          </p:nvSpPr>
          <p:spPr>
            <a:xfrm>
              <a:off x="10784867" y="2905537"/>
              <a:ext cx="549785" cy="12233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6265" h="21600" extrusionOk="0">
                  <a:moveTo>
                    <a:pt x="0" y="0"/>
                  </a:moveTo>
                  <a:cubicBezTo>
                    <a:pt x="20311" y="6214"/>
                    <a:pt x="21600" y="13414"/>
                    <a:pt x="3867" y="21600"/>
                  </a:cubicBezTo>
                </a:path>
              </a:pathLst>
            </a:custGeom>
            <a:noFill/>
            <a:ln w="38100" cap="rnd">
              <a:solidFill>
                <a:srgbClr val="000000"/>
              </a:solidFill>
              <a:custDash>
                <a:ds d="100000" sp="200000"/>
              </a:custDash>
              <a:miter lim="400000"/>
              <a:tailEnd type="triangle" w="med" len="med"/>
            </a:ln>
            <a:effectLst/>
          </p:spPr>
          <p:txBody>
            <a:bodyPr/>
            <a:lstStyle/>
            <a:p>
              <a:endParaRPr sz="1200"/>
            </a:p>
          </p:txBody>
        </p:sp>
        <p:sp>
          <p:nvSpPr>
            <p:cNvPr id="154" name="Shape 154"/>
            <p:cNvSpPr/>
            <p:nvPr/>
          </p:nvSpPr>
          <p:spPr>
            <a:xfrm flipV="1">
              <a:off x="4051422" y="5233812"/>
              <a:ext cx="1" cy="2168069"/>
            </a:xfrm>
            <a:prstGeom prst="line">
              <a:avLst/>
            </a:prstGeom>
            <a:noFill/>
            <a:ln w="381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/>
              </a:pPr>
              <a:endParaRPr sz="1200"/>
            </a:p>
          </p:txBody>
        </p:sp>
        <p:sp>
          <p:nvSpPr>
            <p:cNvPr id="155" name="Shape 155"/>
            <p:cNvSpPr/>
            <p:nvPr/>
          </p:nvSpPr>
          <p:spPr>
            <a:xfrm flipV="1">
              <a:off x="4051422" y="7890359"/>
              <a:ext cx="1" cy="713763"/>
            </a:xfrm>
            <a:prstGeom prst="line">
              <a:avLst/>
            </a:prstGeom>
            <a:noFill/>
            <a:ln w="38100" cap="rnd">
              <a:solidFill>
                <a:srgbClr val="000000"/>
              </a:solidFill>
              <a:custDash>
                <a:ds d="100000" sp="200000"/>
              </a:custDash>
              <a:miter lim="400000"/>
              <a:headEnd type="triangle" w="med" len="med"/>
              <a:tailEnd type="triangle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/>
              </a:pPr>
              <a:endParaRPr sz="1200"/>
            </a:p>
          </p:txBody>
        </p:sp>
        <p:sp>
          <p:nvSpPr>
            <p:cNvPr id="220" name="Shape 220"/>
            <p:cNvSpPr/>
            <p:nvPr/>
          </p:nvSpPr>
          <p:spPr>
            <a:xfrm>
              <a:off x="4255068" y="1894847"/>
              <a:ext cx="1724462" cy="83466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cubicBezTo>
                    <a:pt x="4543" y="15426"/>
                    <a:pt x="11743" y="8226"/>
                    <a:pt x="21600" y="0"/>
                  </a:cubicBezTo>
                </a:path>
              </a:pathLst>
            </a:custGeom>
            <a:noFill/>
            <a:ln w="38100" cap="rnd">
              <a:solidFill>
                <a:srgbClr val="000000"/>
              </a:solidFill>
              <a:custDash>
                <a:ds d="100000" sp="200000"/>
              </a:custDash>
              <a:miter lim="400000"/>
              <a:tailEnd type="triangle" w="med" len="med"/>
            </a:ln>
            <a:effectLst/>
          </p:spPr>
          <p:txBody>
            <a:bodyPr/>
            <a:lstStyle/>
            <a:p>
              <a:endParaRPr sz="1200"/>
            </a:p>
          </p:txBody>
        </p:sp>
        <p:sp>
          <p:nvSpPr>
            <p:cNvPr id="157" name="Shape 157"/>
            <p:cNvSpPr/>
            <p:nvPr/>
          </p:nvSpPr>
          <p:spPr>
            <a:xfrm>
              <a:off x="1319917" y="7257971"/>
              <a:ext cx="1916211" cy="1276089"/>
            </a:xfrm>
            <a:prstGeom prst="line">
              <a:avLst/>
            </a:prstGeom>
            <a:noFill/>
            <a:ln w="38100" cap="rnd">
              <a:solidFill>
                <a:srgbClr val="000000"/>
              </a:solidFill>
              <a:custDash>
                <a:ds d="100000" sp="200000"/>
              </a:custDash>
              <a:miter lim="400000"/>
              <a:tailEnd type="triangle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/>
              </a:pPr>
              <a:endParaRPr sz="1200"/>
            </a:p>
          </p:txBody>
        </p:sp>
        <p:sp>
          <p:nvSpPr>
            <p:cNvPr id="158" name="Shape 158"/>
            <p:cNvSpPr/>
            <p:nvPr/>
          </p:nvSpPr>
          <p:spPr>
            <a:xfrm flipV="1">
              <a:off x="1358964" y="1652557"/>
              <a:ext cx="1" cy="2168069"/>
            </a:xfrm>
            <a:prstGeom prst="line">
              <a:avLst/>
            </a:prstGeom>
            <a:noFill/>
            <a:ln w="381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/>
              </a:pPr>
              <a:endParaRPr sz="1200"/>
            </a:p>
          </p:txBody>
        </p:sp>
        <p:pic>
          <p:nvPicPr>
            <p:cNvPr id="159" name="Imagen 158"/>
            <p:cNvPicPr>
              <a:picLocks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2672029" y="992796"/>
              <a:ext cx="1828466" cy="504528"/>
            </a:xfrm>
            <a:prstGeom prst="rect">
              <a:avLst/>
            </a:prstGeom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</p:pic>
        <p:grpSp>
          <p:nvGrpSpPr>
            <p:cNvPr id="164" name="Group 164"/>
            <p:cNvGrpSpPr/>
            <p:nvPr/>
          </p:nvGrpSpPr>
          <p:grpSpPr>
            <a:xfrm>
              <a:off x="388748" y="1690199"/>
              <a:ext cx="1940434" cy="2474925"/>
              <a:chOff x="1349892" y="175443"/>
              <a:chExt cx="2158157" cy="3052650"/>
            </a:xfrm>
          </p:grpSpPr>
          <p:sp>
            <p:nvSpPr>
              <p:cNvPr id="160" name="Shape 160"/>
              <p:cNvSpPr/>
              <p:nvPr/>
            </p:nvSpPr>
            <p:spPr>
              <a:xfrm>
                <a:off x="1625012" y="175443"/>
                <a:ext cx="1607917" cy="287258"/>
              </a:xfrm>
              <a:prstGeom prst="rect">
                <a:avLst/>
              </a:prstGeom>
              <a:blipFill rotWithShape="1">
                <a:blip r:embed="rId3"/>
                <a:srcRect/>
                <a:tile tx="0" ty="0" sx="100000" sy="100000" flip="none" algn="tl"/>
              </a:blipFill>
              <a:ln w="12700" cap="flat">
                <a:noFill/>
                <a:miter lim="400000"/>
              </a:ln>
              <a:effectLst>
                <a:outerShdw blurRad="38100" dist="25400" dir="5400000" rotWithShape="0">
                  <a:srgbClr val="000000">
                    <a:alpha val="50000"/>
                  </a:srgbClr>
                </a:outerShdw>
              </a:effectLst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500">
                    <a:solidFill>
                      <a:srgbClr val="FFFFFF"/>
                    </a:solidFill>
                  </a:defRPr>
                </a:lvl1pPr>
              </a:lstStyle>
              <a:p>
                <a:r>
                  <a:rPr sz="1200" dirty="0"/>
                  <a:t>Tiene como objetivos: </a:t>
                </a:r>
              </a:p>
            </p:txBody>
          </p:sp>
          <p:sp>
            <p:nvSpPr>
              <p:cNvPr id="161" name="Shape 161"/>
              <p:cNvSpPr/>
              <p:nvPr/>
            </p:nvSpPr>
            <p:spPr>
              <a:xfrm>
                <a:off x="1349892" y="686515"/>
                <a:ext cx="2158157" cy="663204"/>
              </a:xfrm>
              <a:prstGeom prst="rect">
                <a:avLst/>
              </a:prstGeom>
              <a:solidFill>
                <a:srgbClr val="DCDEE0"/>
              </a:solidFill>
              <a:ln w="25400" cap="flat">
                <a:solidFill>
                  <a:srgbClr val="85888D"/>
                </a:solidFill>
                <a:prstDash val="solid"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ctr">
                <a:noAutofit/>
              </a:bodyPr>
              <a:lstStyle>
                <a:lvl1pPr>
                  <a:defRPr sz="1500"/>
                </a:lvl1pPr>
              </a:lstStyle>
              <a:p>
                <a:r>
                  <a:rPr sz="1200"/>
                  <a:t>Transformar imaginarios sociales </a:t>
                </a:r>
              </a:p>
            </p:txBody>
          </p:sp>
          <p:sp>
            <p:nvSpPr>
              <p:cNvPr id="162" name="Shape 162"/>
              <p:cNvSpPr/>
              <p:nvPr/>
            </p:nvSpPr>
            <p:spPr>
              <a:xfrm>
                <a:off x="1349892" y="2345728"/>
                <a:ext cx="2158157" cy="882365"/>
              </a:xfrm>
              <a:prstGeom prst="rect">
                <a:avLst/>
              </a:prstGeom>
              <a:solidFill>
                <a:srgbClr val="DCDEE0"/>
              </a:solidFill>
              <a:ln w="25400" cap="flat">
                <a:solidFill>
                  <a:srgbClr val="85888D"/>
                </a:solidFill>
                <a:prstDash val="solid"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ctr">
                <a:noAutofit/>
              </a:bodyPr>
              <a:lstStyle>
                <a:lvl1pPr>
                  <a:defRPr sz="1500"/>
                </a:lvl1pPr>
              </a:lstStyle>
              <a:p>
                <a:r>
                  <a:rPr sz="1200"/>
                  <a:t>Desarrollar capacidades políticas, éticas y ciudadanas </a:t>
                </a:r>
              </a:p>
            </p:txBody>
          </p:sp>
          <p:sp>
            <p:nvSpPr>
              <p:cNvPr id="163" name="Shape 163"/>
              <p:cNvSpPr/>
              <p:nvPr/>
            </p:nvSpPr>
            <p:spPr>
              <a:xfrm>
                <a:off x="1349892" y="1452033"/>
                <a:ext cx="2158157" cy="791381"/>
              </a:xfrm>
              <a:prstGeom prst="rect">
                <a:avLst/>
              </a:prstGeom>
              <a:solidFill>
                <a:srgbClr val="DCDEE0"/>
              </a:solidFill>
              <a:ln w="25400" cap="flat">
                <a:solidFill>
                  <a:srgbClr val="85888D"/>
                </a:solidFill>
                <a:prstDash val="solid"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ctr">
                <a:noAutofit/>
              </a:bodyPr>
              <a:lstStyle>
                <a:lvl1pPr>
                  <a:defRPr sz="1500"/>
                </a:lvl1pPr>
              </a:lstStyle>
              <a:p>
                <a:r>
                  <a:rPr sz="1200"/>
                  <a:t>Implementación de pedagogías para la humanización   </a:t>
                </a:r>
              </a:p>
            </p:txBody>
          </p:sp>
        </p:grpSp>
        <p:sp>
          <p:nvSpPr>
            <p:cNvPr id="165" name="Shape 165"/>
            <p:cNvSpPr/>
            <p:nvPr/>
          </p:nvSpPr>
          <p:spPr>
            <a:xfrm>
              <a:off x="6161229" y="1587317"/>
              <a:ext cx="2110042" cy="232893"/>
            </a:xfrm>
            <a:prstGeom prst="rect">
              <a:avLst/>
            </a:prstGeom>
            <a:gradFill flip="none" rotWithShape="1">
              <a:gsLst>
                <a:gs pos="0">
                  <a:srgbClr val="FBFBFB"/>
                </a:gs>
                <a:gs pos="100000">
                  <a:srgbClr val="BEBEBE"/>
                </a:gs>
              </a:gsLst>
              <a:lin ang="5400000" scaled="0"/>
            </a:gradFill>
            <a:ln w="12700" cap="flat">
              <a:solidFill>
                <a:srgbClr val="000000"/>
              </a:solidFill>
              <a:prstDash val="solid"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1500"/>
              </a:lvl1pPr>
            </a:lstStyle>
            <a:p>
              <a:r>
                <a:rPr sz="1200"/>
                <a:t>El Taller de Artesanos por la Paz </a:t>
              </a:r>
            </a:p>
          </p:txBody>
        </p:sp>
        <p:grpSp>
          <p:nvGrpSpPr>
            <p:cNvPr id="173" name="Group 173"/>
            <p:cNvGrpSpPr/>
            <p:nvPr/>
          </p:nvGrpSpPr>
          <p:grpSpPr>
            <a:xfrm>
              <a:off x="357570" y="4165719"/>
              <a:ext cx="2002790" cy="3203869"/>
              <a:chOff x="0" y="0"/>
              <a:chExt cx="2227509" cy="3951755"/>
            </a:xfrm>
          </p:grpSpPr>
          <p:sp>
            <p:nvSpPr>
              <p:cNvPr id="166" name="Shape 166"/>
              <p:cNvSpPr/>
              <p:nvPr/>
            </p:nvSpPr>
            <p:spPr>
              <a:xfrm flipV="1">
                <a:off x="1103805" y="0"/>
                <a:ext cx="1" cy="624530"/>
              </a:xfrm>
              <a:prstGeom prst="line">
                <a:avLst/>
              </a:prstGeom>
              <a:noFill/>
              <a:ln w="38100" cap="rnd">
                <a:solidFill>
                  <a:srgbClr val="000000"/>
                </a:solidFill>
                <a:custDash>
                  <a:ds d="100000" sp="200000"/>
                </a:custDash>
                <a:miter lim="400000"/>
                <a:headEnd type="triangle" w="med" len="med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>
                  <a:defRPr sz="2400"/>
                </a:pPr>
                <a:endParaRPr sz="1200"/>
              </a:p>
            </p:txBody>
          </p:sp>
          <p:sp>
            <p:nvSpPr>
              <p:cNvPr id="167" name="Shape 167"/>
              <p:cNvSpPr/>
              <p:nvPr/>
            </p:nvSpPr>
            <p:spPr>
              <a:xfrm flipV="1">
                <a:off x="1103805" y="825432"/>
                <a:ext cx="1" cy="3126323"/>
              </a:xfrm>
              <a:prstGeom prst="line">
                <a:avLst/>
              </a:prstGeom>
              <a:noFill/>
              <a:ln w="38100" cap="rnd">
                <a:solidFill>
                  <a:srgbClr val="000000"/>
                </a:solidFill>
                <a:custDash>
                  <a:ds d="100000" sp="200000"/>
                </a:custDash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>
                  <a:defRPr sz="2400"/>
                </a:pPr>
                <a:endParaRPr sz="1200"/>
              </a:p>
            </p:txBody>
          </p:sp>
          <p:sp>
            <p:nvSpPr>
              <p:cNvPr id="168" name="Shape 168"/>
              <p:cNvSpPr/>
              <p:nvPr/>
            </p:nvSpPr>
            <p:spPr>
              <a:xfrm>
                <a:off x="153008" y="650330"/>
                <a:ext cx="1941389" cy="287258"/>
              </a:xfrm>
              <a:prstGeom prst="rect">
                <a:avLst/>
              </a:prstGeom>
              <a:blipFill rotWithShape="1">
                <a:blip r:embed="rId3"/>
                <a:srcRect/>
                <a:tile tx="0" ty="0" sx="100000" sy="100000" flip="none" algn="tl"/>
              </a:blipFill>
              <a:ln w="12700" cap="flat">
                <a:noFill/>
                <a:miter lim="400000"/>
              </a:ln>
              <a:effectLst>
                <a:outerShdw blurRad="38100" dist="25400" dir="5400000" rotWithShape="0">
                  <a:srgbClr val="000000">
                    <a:alpha val="50000"/>
                  </a:srgbClr>
                </a:outerShdw>
              </a:effectLst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500">
                    <a:solidFill>
                      <a:srgbClr val="FFFFFF"/>
                    </a:solidFill>
                  </a:defRPr>
                </a:lvl1pPr>
              </a:lstStyle>
              <a:p>
                <a:r>
                  <a:rPr sz="1200" dirty="0"/>
                  <a:t>Con los siguientes énfasis:   </a:t>
                </a:r>
              </a:p>
            </p:txBody>
          </p:sp>
          <p:sp>
            <p:nvSpPr>
              <p:cNvPr id="169" name="Shape 169"/>
              <p:cNvSpPr/>
              <p:nvPr/>
            </p:nvSpPr>
            <p:spPr>
              <a:xfrm>
                <a:off x="19896" y="1063501"/>
                <a:ext cx="2207613" cy="475427"/>
              </a:xfrm>
              <a:prstGeom prst="rect">
                <a:avLst/>
              </a:prstGeom>
              <a:solidFill>
                <a:srgbClr val="DCDEE0"/>
              </a:solidFill>
              <a:ln w="25400" cap="flat">
                <a:solidFill>
                  <a:srgbClr val="85888D"/>
                </a:solidFill>
                <a:prstDash val="solid"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ctr">
                <a:noAutofit/>
              </a:bodyPr>
              <a:lstStyle>
                <a:lvl1pPr>
                  <a:defRPr sz="1500"/>
                </a:lvl1pPr>
              </a:lstStyle>
              <a:p>
                <a:r>
                  <a:rPr sz="1200" dirty="0"/>
                  <a:t>Anamnético - histórico </a:t>
                </a:r>
              </a:p>
            </p:txBody>
          </p:sp>
          <p:sp>
            <p:nvSpPr>
              <p:cNvPr id="170" name="Shape 170"/>
              <p:cNvSpPr/>
              <p:nvPr/>
            </p:nvSpPr>
            <p:spPr>
              <a:xfrm>
                <a:off x="0" y="1691480"/>
                <a:ext cx="2207612" cy="475427"/>
              </a:xfrm>
              <a:prstGeom prst="rect">
                <a:avLst/>
              </a:prstGeom>
              <a:solidFill>
                <a:srgbClr val="DCDEE0"/>
              </a:solidFill>
              <a:ln w="25400" cap="flat">
                <a:solidFill>
                  <a:srgbClr val="85888D"/>
                </a:solidFill>
                <a:prstDash val="solid"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ctr">
                <a:noAutofit/>
              </a:bodyPr>
              <a:lstStyle>
                <a:lvl1pPr>
                  <a:defRPr sz="1500"/>
                </a:lvl1pPr>
              </a:lstStyle>
              <a:p>
                <a:r>
                  <a:rPr sz="1200"/>
                  <a:t>Estético - expresivo</a:t>
                </a:r>
              </a:p>
            </p:txBody>
          </p:sp>
          <p:sp>
            <p:nvSpPr>
              <p:cNvPr id="171" name="Shape 171"/>
              <p:cNvSpPr/>
              <p:nvPr/>
            </p:nvSpPr>
            <p:spPr>
              <a:xfrm>
                <a:off x="2365" y="2319459"/>
                <a:ext cx="2207613" cy="475427"/>
              </a:xfrm>
              <a:prstGeom prst="rect">
                <a:avLst/>
              </a:prstGeom>
              <a:solidFill>
                <a:srgbClr val="DCDEE0"/>
              </a:solidFill>
              <a:ln w="25400" cap="flat">
                <a:solidFill>
                  <a:srgbClr val="85888D"/>
                </a:solidFill>
                <a:prstDash val="solid"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ctr">
                <a:noAutofit/>
              </a:bodyPr>
              <a:lstStyle>
                <a:lvl1pPr>
                  <a:defRPr sz="1500"/>
                </a:lvl1pPr>
              </a:lstStyle>
              <a:p>
                <a:r>
                  <a:rPr sz="1200" dirty="0"/>
                  <a:t>Lingüístico - simbólico</a:t>
                </a:r>
              </a:p>
            </p:txBody>
          </p:sp>
          <p:sp>
            <p:nvSpPr>
              <p:cNvPr id="172" name="Shape 172"/>
              <p:cNvSpPr/>
              <p:nvPr/>
            </p:nvSpPr>
            <p:spPr>
              <a:xfrm>
                <a:off x="19896" y="2947439"/>
                <a:ext cx="2207613" cy="475427"/>
              </a:xfrm>
              <a:prstGeom prst="rect">
                <a:avLst/>
              </a:prstGeom>
              <a:solidFill>
                <a:srgbClr val="DCDEE0"/>
              </a:solidFill>
              <a:ln w="25400" cap="flat">
                <a:solidFill>
                  <a:srgbClr val="85888D"/>
                </a:solidFill>
                <a:prstDash val="solid"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ctr">
                <a:noAutofit/>
              </a:bodyPr>
              <a:lstStyle>
                <a:lvl1pPr>
                  <a:defRPr sz="1500"/>
                </a:lvl1pPr>
              </a:lstStyle>
              <a:p>
                <a:r>
                  <a:rPr sz="1200"/>
                  <a:t>Ético - Político </a:t>
                </a:r>
              </a:p>
            </p:txBody>
          </p:sp>
        </p:grpSp>
        <p:grpSp>
          <p:nvGrpSpPr>
            <p:cNvPr id="176" name="Group 176"/>
            <p:cNvGrpSpPr/>
            <p:nvPr/>
          </p:nvGrpSpPr>
          <p:grpSpPr>
            <a:xfrm>
              <a:off x="9329675" y="2040925"/>
              <a:ext cx="1497764" cy="909576"/>
              <a:chOff x="0" y="0"/>
              <a:chExt cx="1665816" cy="1121899"/>
            </a:xfrm>
          </p:grpSpPr>
          <p:sp>
            <p:nvSpPr>
              <p:cNvPr id="175" name="Shape 175"/>
              <p:cNvSpPr/>
              <p:nvPr/>
            </p:nvSpPr>
            <p:spPr>
              <a:xfrm>
                <a:off x="57150" y="57150"/>
                <a:ext cx="1551517" cy="1007600"/>
              </a:xfrm>
              <a:prstGeom prst="rect">
                <a:avLst/>
              </a:prstGeom>
              <a:solidFill>
                <a:srgbClr val="A6AAA9"/>
              </a:solidFill>
              <a:ln>
                <a:noFill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ctr">
                <a:noAutofit/>
              </a:bodyPr>
              <a:lstStyle>
                <a:lvl1pPr>
                  <a:defRPr sz="1500"/>
                </a:lvl1pPr>
              </a:lstStyle>
              <a:p>
                <a:r>
                  <a:rPr sz="1200"/>
                  <a:t>La reflexión de la práctica pedagógica  </a:t>
                </a:r>
              </a:p>
            </p:txBody>
          </p:sp>
          <p:pic>
            <p:nvPicPr>
              <p:cNvPr id="174" name="Imagen 173"/>
              <p:cNvPicPr>
                <a:picLocks/>
              </p:cNvPicPr>
              <p:nvPr/>
            </p:nvPicPr>
            <p:blipFill>
              <a:blip r:embed="rId4">
                <a:extLst/>
              </a:blip>
              <a:stretch>
                <a:fillRect/>
              </a:stretch>
            </p:blipFill>
            <p:spPr>
              <a:xfrm>
                <a:off x="-1" y="-1"/>
                <a:ext cx="1665818" cy="1121901"/>
              </a:xfrm>
              <a:prstGeom prst="rect">
                <a:avLst/>
              </a:prstGeom>
              <a:effectLst/>
            </p:spPr>
          </p:pic>
        </p:grpSp>
        <p:grpSp>
          <p:nvGrpSpPr>
            <p:cNvPr id="179" name="Group 179"/>
            <p:cNvGrpSpPr/>
            <p:nvPr/>
          </p:nvGrpSpPr>
          <p:grpSpPr>
            <a:xfrm>
              <a:off x="3107588" y="2729283"/>
              <a:ext cx="2233072" cy="1734813"/>
              <a:chOff x="-2335357" y="-25658"/>
              <a:chExt cx="2483629" cy="2139772"/>
            </a:xfrm>
          </p:grpSpPr>
          <p:pic>
            <p:nvPicPr>
              <p:cNvPr id="177" name="Imagen 176"/>
              <p:cNvPicPr>
                <a:picLocks/>
              </p:cNvPicPr>
              <p:nvPr/>
            </p:nvPicPr>
            <p:blipFill>
              <a:blip r:embed="rId5">
                <a:extLst/>
              </a:blip>
              <a:stretch>
                <a:fillRect/>
              </a:stretch>
            </p:blipFill>
            <p:spPr>
              <a:xfrm>
                <a:off x="-2335358" y="-25659"/>
                <a:ext cx="2483631" cy="2139774"/>
              </a:xfrm>
              <a:prstGeom prst="rect">
                <a:avLst/>
              </a:prstGeom>
              <a:effectLst>
                <a:outerShdw blurRad="38100" dist="25400" dir="5400000" rotWithShape="0">
                  <a:srgbClr val="000000">
                    <a:alpha val="50000"/>
                  </a:srgbClr>
                </a:outerShdw>
              </a:effectLst>
            </p:spPr>
          </p:pic>
          <p:sp>
            <p:nvSpPr>
              <p:cNvPr id="178" name="Shape 178"/>
              <p:cNvSpPr/>
              <p:nvPr/>
            </p:nvSpPr>
            <p:spPr>
              <a:xfrm>
                <a:off x="-2125091" y="243414"/>
                <a:ext cx="2063097" cy="1601628"/>
              </a:xfrm>
              <a:prstGeom prst="ellipse">
                <a:avLst/>
              </a:prstGeom>
              <a:blipFill rotWithShape="1">
                <a:blip r:embed="rId3"/>
                <a:srcRect/>
                <a:tile tx="0" ty="0" sx="100000" sy="100000" flip="none" algn="tl"/>
              </a:blipFill>
              <a:ln w="12700" cap="flat">
                <a:noFill/>
                <a:miter lim="400000"/>
              </a:ln>
              <a:effectLst>
                <a:outerShdw blurRad="38100" dist="25400" dir="5400000" rotWithShape="0">
                  <a:srgbClr val="000000">
                    <a:alpha val="50000"/>
                  </a:srgbClr>
                </a:outerShdw>
              </a:effectLst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ctr">
                <a:noAutofit/>
              </a:bodyPr>
              <a:lstStyle>
                <a:lvl1pPr>
                  <a:defRPr sz="1500">
                    <a:solidFill>
                      <a:srgbClr val="FFFFFF"/>
                    </a:solidFill>
                  </a:defRPr>
                </a:lvl1pPr>
              </a:lstStyle>
              <a:p>
                <a:r>
                  <a:rPr sz="1200" dirty="0"/>
                  <a:t>El enfoque de capacidades y la cultura como entramado</a:t>
                </a:r>
              </a:p>
            </p:txBody>
          </p:sp>
        </p:grpSp>
        <p:sp>
          <p:nvSpPr>
            <p:cNvPr id="180" name="Shape 180"/>
            <p:cNvSpPr/>
            <p:nvPr/>
          </p:nvSpPr>
          <p:spPr>
            <a:xfrm flipV="1">
              <a:off x="7113970" y="1756963"/>
              <a:ext cx="102283" cy="460844"/>
            </a:xfrm>
            <a:prstGeom prst="line">
              <a:avLst/>
            </a:prstGeom>
            <a:noFill/>
            <a:ln w="38100" cap="rnd">
              <a:solidFill>
                <a:srgbClr val="000000"/>
              </a:solidFill>
              <a:custDash>
                <a:ds d="100000" sp="200000"/>
              </a:custDash>
              <a:miter lim="400000"/>
              <a:headEnd type="triangle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/>
              </a:pPr>
              <a:endParaRPr sz="1200"/>
            </a:p>
          </p:txBody>
        </p:sp>
        <p:sp>
          <p:nvSpPr>
            <p:cNvPr id="181" name="Shape 181"/>
            <p:cNvSpPr/>
            <p:nvPr/>
          </p:nvSpPr>
          <p:spPr>
            <a:xfrm>
              <a:off x="3367798" y="8337328"/>
              <a:ext cx="1291988" cy="232893"/>
            </a:xfrm>
            <a:prstGeom prst="rect">
              <a:avLst/>
            </a:prstGeom>
            <a:blipFill rotWithShape="1">
              <a:blip r:embed="rId3"/>
              <a:srcRect/>
              <a:tile tx="0" ty="0" sx="100000" sy="100000" flip="none" algn="tl"/>
            </a:blip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1500">
                  <a:solidFill>
                    <a:srgbClr val="FFFFFF"/>
                  </a:solidFill>
                </a:defRPr>
              </a:lvl1pPr>
            </a:lstStyle>
            <a:p>
              <a:r>
                <a:rPr sz="1200" dirty="0"/>
                <a:t>Fundamentados en </a:t>
              </a:r>
            </a:p>
          </p:txBody>
        </p:sp>
        <p:sp>
          <p:nvSpPr>
            <p:cNvPr id="182" name="Shape 182"/>
            <p:cNvSpPr/>
            <p:nvPr/>
          </p:nvSpPr>
          <p:spPr>
            <a:xfrm>
              <a:off x="3337224" y="7594342"/>
              <a:ext cx="1353136" cy="232893"/>
            </a:xfrm>
            <a:prstGeom prst="rect">
              <a:avLst/>
            </a:prstGeom>
            <a:gradFill flip="none" rotWithShape="1">
              <a:gsLst>
                <a:gs pos="0">
                  <a:srgbClr val="FBFBFB"/>
                </a:gs>
                <a:gs pos="100000">
                  <a:srgbClr val="BEBEBE"/>
                </a:gs>
              </a:gsLst>
              <a:lin ang="5400000" scaled="0"/>
            </a:gra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1500"/>
              </a:lvl1pPr>
            </a:lstStyle>
            <a:p>
              <a:r>
                <a:rPr sz="1200"/>
                <a:t>Principios filosóficos </a:t>
              </a:r>
            </a:p>
          </p:txBody>
        </p:sp>
        <p:sp>
          <p:nvSpPr>
            <p:cNvPr id="183" name="Shape 183"/>
            <p:cNvSpPr/>
            <p:nvPr/>
          </p:nvSpPr>
          <p:spPr>
            <a:xfrm>
              <a:off x="3281903" y="6401341"/>
              <a:ext cx="1539039" cy="385450"/>
            </a:xfrm>
            <a:prstGeom prst="rect">
              <a:avLst/>
            </a:prstGeom>
            <a:solidFill>
              <a:srgbClr val="DCDEE0"/>
            </a:solidFill>
            <a:ln w="25400" cap="flat">
              <a:solidFill>
                <a:srgbClr val="85888D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sz="1500"/>
              </a:lvl1pPr>
            </a:lstStyle>
            <a:p>
              <a:r>
                <a:rPr sz="1200"/>
                <a:t>Interdependencia </a:t>
              </a:r>
            </a:p>
          </p:txBody>
        </p:sp>
        <p:sp>
          <p:nvSpPr>
            <p:cNvPr id="184" name="Shape 184"/>
            <p:cNvSpPr/>
            <p:nvPr/>
          </p:nvSpPr>
          <p:spPr>
            <a:xfrm>
              <a:off x="3289431" y="6874117"/>
              <a:ext cx="1539039" cy="385450"/>
            </a:xfrm>
            <a:prstGeom prst="rect">
              <a:avLst/>
            </a:prstGeom>
            <a:solidFill>
              <a:srgbClr val="DCDEE0"/>
            </a:solidFill>
            <a:ln w="25400" cap="flat">
              <a:solidFill>
                <a:srgbClr val="85888D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sz="1500"/>
              </a:lvl1pPr>
            </a:lstStyle>
            <a:p>
              <a:r>
                <a:rPr sz="1200"/>
                <a:t>Reconocimiento  </a:t>
              </a:r>
            </a:p>
          </p:txBody>
        </p:sp>
        <p:sp>
          <p:nvSpPr>
            <p:cNvPr id="185" name="Shape 185"/>
            <p:cNvSpPr/>
            <p:nvPr/>
          </p:nvSpPr>
          <p:spPr>
            <a:xfrm>
              <a:off x="3289431" y="5418017"/>
              <a:ext cx="1539039" cy="385450"/>
            </a:xfrm>
            <a:prstGeom prst="rect">
              <a:avLst/>
            </a:prstGeom>
            <a:solidFill>
              <a:srgbClr val="DCDEE0"/>
            </a:solidFill>
            <a:ln w="25400" cap="flat">
              <a:solidFill>
                <a:srgbClr val="85888D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sz="1500"/>
              </a:lvl1pPr>
            </a:lstStyle>
            <a:p>
              <a:r>
                <a:rPr sz="1200" dirty="0"/>
                <a:t>Reciprocidad  </a:t>
              </a:r>
            </a:p>
          </p:txBody>
        </p:sp>
        <p:sp>
          <p:nvSpPr>
            <p:cNvPr id="186" name="Shape 186"/>
            <p:cNvSpPr/>
            <p:nvPr/>
          </p:nvSpPr>
          <p:spPr>
            <a:xfrm>
              <a:off x="3281903" y="5928565"/>
              <a:ext cx="1539039" cy="385450"/>
            </a:xfrm>
            <a:prstGeom prst="rect">
              <a:avLst/>
            </a:prstGeom>
            <a:solidFill>
              <a:srgbClr val="DCDEE0"/>
            </a:solidFill>
            <a:ln w="25400" cap="flat">
              <a:solidFill>
                <a:srgbClr val="85888D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sz="1500"/>
              </a:lvl1pPr>
            </a:lstStyle>
            <a:p>
              <a:r>
                <a:rPr sz="1200"/>
                <a:t>Filialidad  </a:t>
              </a:r>
            </a:p>
          </p:txBody>
        </p:sp>
        <p:sp>
          <p:nvSpPr>
            <p:cNvPr id="187" name="Shape 187"/>
            <p:cNvSpPr/>
            <p:nvPr/>
          </p:nvSpPr>
          <p:spPr>
            <a:xfrm flipV="1">
              <a:off x="4051422" y="4972716"/>
              <a:ext cx="1" cy="384201"/>
            </a:xfrm>
            <a:prstGeom prst="line">
              <a:avLst/>
            </a:prstGeom>
            <a:noFill/>
            <a:ln w="38100" cap="rnd">
              <a:solidFill>
                <a:srgbClr val="000000"/>
              </a:solidFill>
              <a:custDash>
                <a:ds d="100000" sp="200000"/>
              </a:custDash>
              <a:miter lim="400000"/>
              <a:tailEnd type="triangle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/>
              </a:pPr>
              <a:endParaRPr sz="1200"/>
            </a:p>
          </p:txBody>
        </p:sp>
        <p:sp>
          <p:nvSpPr>
            <p:cNvPr id="221" name="Shape 221"/>
            <p:cNvSpPr/>
            <p:nvPr/>
          </p:nvSpPr>
          <p:spPr>
            <a:xfrm>
              <a:off x="1340912" y="987706"/>
              <a:ext cx="1445368" cy="66121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6936" extrusionOk="0">
                  <a:moveTo>
                    <a:pt x="0" y="16936"/>
                  </a:moveTo>
                  <a:cubicBezTo>
                    <a:pt x="4135" y="-937"/>
                    <a:pt x="11335" y="-4664"/>
                    <a:pt x="21600" y="5756"/>
                  </a:cubicBezTo>
                </a:path>
              </a:pathLst>
            </a:custGeom>
            <a:noFill/>
            <a:ln w="38100" cap="rnd">
              <a:solidFill>
                <a:srgbClr val="000000"/>
              </a:solidFill>
              <a:custDash>
                <a:ds d="100000" sp="200000"/>
              </a:custDash>
              <a:miter lim="400000"/>
              <a:headEnd type="triangle" w="med" len="med"/>
            </a:ln>
            <a:effectLst/>
          </p:spPr>
          <p:txBody>
            <a:bodyPr/>
            <a:lstStyle/>
            <a:p>
              <a:endParaRPr sz="1200"/>
            </a:p>
          </p:txBody>
        </p:sp>
        <p:grpSp>
          <p:nvGrpSpPr>
            <p:cNvPr id="197" name="Group 197"/>
            <p:cNvGrpSpPr/>
            <p:nvPr/>
          </p:nvGrpSpPr>
          <p:grpSpPr>
            <a:xfrm>
              <a:off x="6180883" y="2226875"/>
              <a:ext cx="3161587" cy="3442443"/>
              <a:chOff x="103427" y="21471"/>
              <a:chExt cx="3516328" cy="4246018"/>
            </a:xfrm>
          </p:grpSpPr>
          <p:cxnSp>
            <p:nvCxnSpPr>
              <p:cNvPr id="189" name="Connector 189"/>
              <p:cNvCxnSpPr>
                <a:stCxn id="195" idx="0"/>
                <a:endCxn id="191" idx="0"/>
              </p:cNvCxnSpPr>
              <p:nvPr/>
            </p:nvCxnSpPr>
            <p:spPr>
              <a:xfrm flipV="1">
                <a:off x="1276120" y="21471"/>
                <a:ext cx="0" cy="3429645"/>
              </a:xfrm>
              <a:prstGeom prst="straightConnector1">
                <a:avLst/>
              </a:prstGeom>
              <a:ln w="38100" cap="rnd">
                <a:solidFill>
                  <a:srgbClr val="000000"/>
                </a:solidFill>
                <a:custDash>
                  <a:ds d="100000" sp="200000"/>
                </a:custDash>
                <a:miter lim="400000"/>
              </a:ln>
              <a:effectLst/>
            </p:spPr>
          </p:cxnSp>
          <p:sp>
            <p:nvSpPr>
              <p:cNvPr id="190" name="Shape 190"/>
              <p:cNvSpPr/>
              <p:nvPr/>
            </p:nvSpPr>
            <p:spPr>
              <a:xfrm>
                <a:off x="477983" y="1145802"/>
                <a:ext cx="1326806" cy="475427"/>
              </a:xfrm>
              <a:prstGeom prst="rect">
                <a:avLst/>
              </a:prstGeom>
              <a:solidFill>
                <a:srgbClr val="DCDEE0"/>
              </a:solidFill>
              <a:ln w="25400" cap="flat">
                <a:solidFill>
                  <a:srgbClr val="85888D"/>
                </a:solidFill>
                <a:prstDash val="solid"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ctr">
                <a:noAutofit/>
              </a:bodyPr>
              <a:lstStyle>
                <a:lvl1pPr>
                  <a:defRPr sz="1500"/>
                </a:lvl1pPr>
              </a:lstStyle>
              <a:p>
                <a:r>
                  <a:rPr sz="1200"/>
                  <a:t>Reflexionarte  </a:t>
                </a:r>
              </a:p>
            </p:txBody>
          </p:sp>
          <p:sp>
            <p:nvSpPr>
              <p:cNvPr id="191" name="Shape 191"/>
              <p:cNvSpPr/>
              <p:nvPr/>
            </p:nvSpPr>
            <p:spPr>
              <a:xfrm>
                <a:off x="103427" y="21471"/>
                <a:ext cx="2345385" cy="287258"/>
              </a:xfrm>
              <a:prstGeom prst="rect">
                <a:avLst/>
              </a:prstGeom>
              <a:blipFill rotWithShape="1">
                <a:blip r:embed="rId3"/>
                <a:srcRect/>
                <a:tile tx="0" ty="0" sx="100000" sy="100000" flip="none" algn="tl"/>
              </a:blipFill>
              <a:ln w="12700" cap="flat">
                <a:noFill/>
                <a:miter lim="400000"/>
              </a:ln>
              <a:effectLst>
                <a:outerShdw blurRad="38100" dist="25400" dir="5400000" rotWithShape="0">
                  <a:srgbClr val="000000">
                    <a:alpha val="50000"/>
                  </a:srgbClr>
                </a:outerShdw>
              </a:effectLst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ctr">
                <a:spAutoFit/>
              </a:bodyPr>
              <a:lstStyle>
                <a:lvl1pPr>
                  <a:defRPr sz="1500">
                    <a:solidFill>
                      <a:srgbClr val="FFFFFF"/>
                    </a:solidFill>
                  </a:defRPr>
                </a:lvl1pPr>
              </a:lstStyle>
              <a:p>
                <a:r>
                  <a:rPr sz="1200"/>
                  <a:t>Cuyas estrategias son:</a:t>
                </a:r>
              </a:p>
            </p:txBody>
          </p:sp>
          <p:sp>
            <p:nvSpPr>
              <p:cNvPr id="192" name="Shape 192"/>
              <p:cNvSpPr/>
              <p:nvPr/>
            </p:nvSpPr>
            <p:spPr>
              <a:xfrm>
                <a:off x="477983" y="2449530"/>
                <a:ext cx="1326806" cy="475427"/>
              </a:xfrm>
              <a:prstGeom prst="rect">
                <a:avLst/>
              </a:prstGeom>
              <a:solidFill>
                <a:srgbClr val="DCDEE0"/>
              </a:solidFill>
              <a:ln w="25400" cap="flat">
                <a:solidFill>
                  <a:srgbClr val="85888D"/>
                </a:solidFill>
                <a:prstDash val="solid"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ctr">
                <a:noAutofit/>
              </a:bodyPr>
              <a:lstStyle>
                <a:lvl1pPr>
                  <a:defRPr sz="1500"/>
                </a:lvl1pPr>
              </a:lstStyle>
              <a:p>
                <a:r>
                  <a:rPr sz="1200"/>
                  <a:t>Implicarte   </a:t>
                </a:r>
              </a:p>
            </p:txBody>
          </p:sp>
          <p:sp>
            <p:nvSpPr>
              <p:cNvPr id="193" name="Shape 193"/>
              <p:cNvSpPr/>
              <p:nvPr/>
            </p:nvSpPr>
            <p:spPr>
              <a:xfrm>
                <a:off x="477983" y="496129"/>
                <a:ext cx="1326806" cy="475427"/>
              </a:xfrm>
              <a:prstGeom prst="rect">
                <a:avLst/>
              </a:prstGeom>
              <a:solidFill>
                <a:srgbClr val="DCDEE0"/>
              </a:solidFill>
              <a:ln w="25400" cap="flat">
                <a:solidFill>
                  <a:srgbClr val="85888D"/>
                </a:solidFill>
                <a:prstDash val="solid"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ctr">
                <a:noAutofit/>
              </a:bodyPr>
              <a:lstStyle>
                <a:lvl1pPr>
                  <a:defRPr sz="1500"/>
                </a:lvl1pPr>
              </a:lstStyle>
              <a:p>
                <a:r>
                  <a:rPr sz="1200"/>
                  <a:t>Deliberarte   </a:t>
                </a:r>
              </a:p>
            </p:txBody>
          </p:sp>
          <p:sp>
            <p:nvSpPr>
              <p:cNvPr id="194" name="Shape 194"/>
              <p:cNvSpPr/>
              <p:nvPr/>
            </p:nvSpPr>
            <p:spPr>
              <a:xfrm>
                <a:off x="477983" y="1795474"/>
                <a:ext cx="1326806" cy="475427"/>
              </a:xfrm>
              <a:prstGeom prst="rect">
                <a:avLst/>
              </a:prstGeom>
              <a:solidFill>
                <a:srgbClr val="DCDEE0"/>
              </a:solidFill>
              <a:ln w="25400" cap="flat">
                <a:solidFill>
                  <a:srgbClr val="85888D"/>
                </a:solidFill>
                <a:prstDash val="solid"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ctr">
                <a:noAutofit/>
              </a:bodyPr>
              <a:lstStyle>
                <a:lvl1pPr>
                  <a:defRPr sz="1500"/>
                </a:lvl1pPr>
              </a:lstStyle>
              <a:p>
                <a:r>
                  <a:rPr sz="1200"/>
                  <a:t>Fraternizarte   </a:t>
                </a:r>
              </a:p>
            </p:txBody>
          </p:sp>
          <p:sp>
            <p:nvSpPr>
              <p:cNvPr id="195" name="Shape 195"/>
              <p:cNvSpPr/>
              <p:nvPr/>
            </p:nvSpPr>
            <p:spPr>
              <a:xfrm>
                <a:off x="500361" y="3451116"/>
                <a:ext cx="1551518" cy="816373"/>
              </a:xfrm>
              <a:prstGeom prst="rect">
                <a:avLst/>
              </a:prstGeom>
              <a:solidFill>
                <a:srgbClr val="DCDEE0"/>
              </a:solidFill>
              <a:ln w="50800" cap="flat">
                <a:solidFill>
                  <a:srgbClr val="85888D"/>
                </a:solidFill>
                <a:prstDash val="solid"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ctr">
                <a:noAutofit/>
              </a:bodyPr>
              <a:lstStyle>
                <a:lvl1pPr>
                  <a:defRPr sz="1500"/>
                </a:lvl1pPr>
              </a:lstStyle>
              <a:p>
                <a:r>
                  <a:rPr sz="1200"/>
                  <a:t>Transformarte </a:t>
                </a:r>
              </a:p>
            </p:txBody>
          </p:sp>
          <p:sp>
            <p:nvSpPr>
              <p:cNvPr id="222" name="Shape 222"/>
              <p:cNvSpPr/>
              <p:nvPr/>
            </p:nvSpPr>
            <p:spPr>
              <a:xfrm>
                <a:off x="2077146" y="848910"/>
                <a:ext cx="1542609" cy="257970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cubicBezTo>
                      <a:pt x="19253" y="9459"/>
                      <a:pt x="12053" y="16659"/>
                      <a:pt x="0" y="21600"/>
                    </a:cubicBezTo>
                  </a:path>
                </a:pathLst>
              </a:custGeom>
              <a:noFill/>
              <a:ln w="38100" cap="rnd">
                <a:solidFill>
                  <a:srgbClr val="000000"/>
                </a:solidFill>
                <a:custDash>
                  <a:ds d="100000" sp="200000"/>
                </a:custDash>
                <a:miter lim="400000"/>
                <a:headEnd type="triangle" w="med" len="med"/>
              </a:ln>
              <a:effectLst/>
            </p:spPr>
            <p:txBody>
              <a:bodyPr/>
              <a:lstStyle/>
              <a:p>
                <a:endParaRPr sz="1200"/>
              </a:p>
            </p:txBody>
          </p:sp>
        </p:grpSp>
        <p:grpSp>
          <p:nvGrpSpPr>
            <p:cNvPr id="207" name="Group 207"/>
            <p:cNvGrpSpPr/>
            <p:nvPr/>
          </p:nvGrpSpPr>
          <p:grpSpPr>
            <a:xfrm>
              <a:off x="7796039" y="4242242"/>
              <a:ext cx="4009763" cy="4393307"/>
              <a:chOff x="0" y="-861156"/>
              <a:chExt cx="4459671" cy="5418846"/>
            </a:xfrm>
          </p:grpSpPr>
          <p:sp>
            <p:nvSpPr>
              <p:cNvPr id="198" name="Shape 198"/>
              <p:cNvSpPr/>
              <p:nvPr/>
            </p:nvSpPr>
            <p:spPr>
              <a:xfrm>
                <a:off x="3147927" y="-861156"/>
                <a:ext cx="889419" cy="287258"/>
              </a:xfrm>
              <a:prstGeom prst="rect">
                <a:avLst/>
              </a:prstGeom>
              <a:blipFill rotWithShape="1">
                <a:blip r:embed="rId3"/>
                <a:srcRect/>
                <a:tile tx="0" ty="0" sx="100000" sy="100000" flip="none" algn="tl"/>
              </a:blipFill>
              <a:ln w="12700" cap="flat">
                <a:noFill/>
                <a:miter lim="400000"/>
              </a:ln>
              <a:effectLst>
                <a:outerShdw blurRad="38100" dist="25400" dir="5400000" rotWithShape="0">
                  <a:srgbClr val="000000">
                    <a:alpha val="50000"/>
                  </a:srgbClr>
                </a:outerShdw>
              </a:effectLst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500">
                    <a:solidFill>
                      <a:srgbClr val="FFFFFF"/>
                    </a:solidFill>
                  </a:defRPr>
                </a:lvl1pPr>
              </a:lstStyle>
              <a:p>
                <a:r>
                  <a:rPr sz="1200"/>
                  <a:t>Através de:  </a:t>
                </a:r>
              </a:p>
            </p:txBody>
          </p:sp>
          <p:sp>
            <p:nvSpPr>
              <p:cNvPr id="199" name="Shape 199"/>
              <p:cNvSpPr/>
              <p:nvPr/>
            </p:nvSpPr>
            <p:spPr>
              <a:xfrm flipV="1">
                <a:off x="2170987" y="451607"/>
                <a:ext cx="1" cy="4089126"/>
              </a:xfrm>
              <a:prstGeom prst="line">
                <a:avLst/>
              </a:prstGeom>
              <a:noFill/>
              <a:ln w="38100" cap="rnd">
                <a:solidFill>
                  <a:srgbClr val="000000"/>
                </a:solidFill>
                <a:custDash>
                  <a:ds d="100000" sp="200000"/>
                </a:custDash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>
                  <a:defRPr sz="2400"/>
                </a:pPr>
                <a:endParaRPr sz="1200"/>
              </a:p>
            </p:txBody>
          </p:sp>
          <p:sp>
            <p:nvSpPr>
              <p:cNvPr id="200" name="Shape 200"/>
              <p:cNvSpPr/>
              <p:nvPr/>
            </p:nvSpPr>
            <p:spPr>
              <a:xfrm>
                <a:off x="886747" y="1029954"/>
                <a:ext cx="2686177" cy="516050"/>
              </a:xfrm>
              <a:prstGeom prst="rect">
                <a:avLst/>
              </a:prstGeom>
              <a:solidFill>
                <a:srgbClr val="DCDEE0"/>
              </a:solidFill>
              <a:ln w="25400" cap="flat">
                <a:solidFill>
                  <a:srgbClr val="85888D"/>
                </a:solidFill>
                <a:prstDash val="solid"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ctr">
                <a:noAutofit/>
              </a:bodyPr>
              <a:lstStyle>
                <a:lvl1pPr>
                  <a:defRPr sz="1500"/>
                </a:lvl1pPr>
              </a:lstStyle>
              <a:p>
                <a:r>
                  <a:rPr sz="1200"/>
                  <a:t>Reconocimiento de saberes    </a:t>
                </a:r>
              </a:p>
            </p:txBody>
          </p:sp>
          <p:sp>
            <p:nvSpPr>
              <p:cNvPr id="201" name="Shape 201"/>
              <p:cNvSpPr/>
              <p:nvPr/>
            </p:nvSpPr>
            <p:spPr>
              <a:xfrm>
                <a:off x="1480610" y="437734"/>
                <a:ext cx="1326806" cy="475427"/>
              </a:xfrm>
              <a:prstGeom prst="rect">
                <a:avLst/>
              </a:prstGeom>
              <a:solidFill>
                <a:srgbClr val="DCDEE0"/>
              </a:solidFill>
              <a:ln w="25400" cap="flat">
                <a:solidFill>
                  <a:srgbClr val="85888D"/>
                </a:solidFill>
                <a:prstDash val="solid"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ctr">
                <a:noAutofit/>
              </a:bodyPr>
              <a:lstStyle>
                <a:lvl1pPr>
                  <a:defRPr sz="1500"/>
                </a:lvl1pPr>
              </a:lstStyle>
              <a:p>
                <a:r>
                  <a:rPr sz="1200"/>
                  <a:t>Acogimiento    </a:t>
                </a:r>
              </a:p>
            </p:txBody>
          </p:sp>
          <p:sp>
            <p:nvSpPr>
              <p:cNvPr id="202" name="Shape 202"/>
              <p:cNvSpPr/>
              <p:nvPr/>
            </p:nvSpPr>
            <p:spPr>
              <a:xfrm>
                <a:off x="886747" y="1662796"/>
                <a:ext cx="2686177" cy="475427"/>
              </a:xfrm>
              <a:prstGeom prst="rect">
                <a:avLst/>
              </a:prstGeom>
              <a:solidFill>
                <a:srgbClr val="DCDEE0"/>
              </a:solidFill>
              <a:ln w="25400" cap="flat">
                <a:solidFill>
                  <a:srgbClr val="85888D"/>
                </a:solidFill>
                <a:prstDash val="solid"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ctr">
                <a:noAutofit/>
              </a:bodyPr>
              <a:lstStyle>
                <a:lvl1pPr>
                  <a:defRPr sz="1500"/>
                </a:lvl1pPr>
              </a:lstStyle>
              <a:p>
                <a:r>
                  <a:rPr sz="1200"/>
                  <a:t>Ampliación de la mirada </a:t>
                </a:r>
              </a:p>
            </p:txBody>
          </p:sp>
          <p:sp>
            <p:nvSpPr>
              <p:cNvPr id="203" name="Shape 203"/>
              <p:cNvSpPr/>
              <p:nvPr/>
            </p:nvSpPr>
            <p:spPr>
              <a:xfrm>
                <a:off x="699029" y="2258457"/>
                <a:ext cx="3061613" cy="475427"/>
              </a:xfrm>
              <a:prstGeom prst="rect">
                <a:avLst/>
              </a:prstGeom>
              <a:solidFill>
                <a:srgbClr val="DCDEE0"/>
              </a:solidFill>
              <a:ln w="25400" cap="flat">
                <a:solidFill>
                  <a:srgbClr val="85888D"/>
                </a:solidFill>
                <a:prstDash val="solid"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ctr">
                <a:noAutofit/>
              </a:bodyPr>
              <a:lstStyle>
                <a:lvl1pPr>
                  <a:defRPr sz="1500"/>
                </a:lvl1pPr>
              </a:lstStyle>
              <a:p>
                <a:r>
                  <a:rPr sz="1200"/>
                  <a:t>Desplazamientos comprensivos </a:t>
                </a:r>
              </a:p>
            </p:txBody>
          </p:sp>
          <p:sp>
            <p:nvSpPr>
              <p:cNvPr id="204" name="Shape 204"/>
              <p:cNvSpPr/>
              <p:nvPr/>
            </p:nvSpPr>
            <p:spPr>
              <a:xfrm>
                <a:off x="0" y="2895688"/>
                <a:ext cx="4459671" cy="475427"/>
              </a:xfrm>
              <a:prstGeom prst="rect">
                <a:avLst/>
              </a:prstGeom>
              <a:solidFill>
                <a:srgbClr val="DCDEE0"/>
              </a:solidFill>
              <a:ln w="25400" cap="flat">
                <a:solidFill>
                  <a:srgbClr val="85888D"/>
                </a:solidFill>
                <a:prstDash val="solid"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ctr">
                <a:noAutofit/>
              </a:bodyPr>
              <a:lstStyle>
                <a:lvl1pPr>
                  <a:defRPr sz="1500"/>
                </a:lvl1pPr>
              </a:lstStyle>
              <a:p>
                <a:r>
                  <a:rPr sz="1200"/>
                  <a:t>Proposición de nuevos lenguajes para la paz Implicarte      </a:t>
                </a:r>
              </a:p>
            </p:txBody>
          </p:sp>
          <p:sp>
            <p:nvSpPr>
              <p:cNvPr id="205" name="Shape 205"/>
              <p:cNvSpPr/>
              <p:nvPr/>
            </p:nvSpPr>
            <p:spPr>
              <a:xfrm>
                <a:off x="620117" y="3510247"/>
                <a:ext cx="3219437" cy="475427"/>
              </a:xfrm>
              <a:prstGeom prst="rect">
                <a:avLst/>
              </a:prstGeom>
              <a:solidFill>
                <a:srgbClr val="DCDEE0"/>
              </a:solidFill>
              <a:ln w="25400" cap="flat">
                <a:solidFill>
                  <a:srgbClr val="85888D"/>
                </a:solidFill>
                <a:prstDash val="solid"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ctr">
                <a:noAutofit/>
              </a:bodyPr>
              <a:lstStyle>
                <a:lvl1pPr>
                  <a:defRPr sz="1500"/>
                </a:lvl1pPr>
              </a:lstStyle>
              <a:p>
                <a:r>
                  <a:rPr sz="1200"/>
                  <a:t>Apropiación de prácticas </a:t>
                </a:r>
              </a:p>
            </p:txBody>
          </p:sp>
          <p:sp>
            <p:nvSpPr>
              <p:cNvPr id="206" name="Shape 206"/>
              <p:cNvSpPr/>
              <p:nvPr/>
            </p:nvSpPr>
            <p:spPr>
              <a:xfrm>
                <a:off x="699029" y="4082263"/>
                <a:ext cx="3061613" cy="475427"/>
              </a:xfrm>
              <a:prstGeom prst="rect">
                <a:avLst/>
              </a:prstGeom>
              <a:solidFill>
                <a:srgbClr val="DCDEE0"/>
              </a:solidFill>
              <a:ln w="25400" cap="flat">
                <a:solidFill>
                  <a:srgbClr val="85888D"/>
                </a:solidFill>
                <a:prstDash val="solid"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ctr">
                <a:noAutofit/>
              </a:bodyPr>
              <a:lstStyle>
                <a:lvl1pPr>
                  <a:defRPr sz="1500"/>
                </a:lvl1pPr>
              </a:lstStyle>
              <a:p>
                <a:r>
                  <a:rPr sz="1200"/>
                  <a:t>Reconfiguración del proceso    </a:t>
                </a:r>
              </a:p>
            </p:txBody>
          </p:sp>
        </p:grpSp>
        <p:sp>
          <p:nvSpPr>
            <p:cNvPr id="208" name="Shape 208"/>
            <p:cNvSpPr/>
            <p:nvPr/>
          </p:nvSpPr>
          <p:spPr>
            <a:xfrm>
              <a:off x="3809090" y="7302758"/>
              <a:ext cx="499720" cy="232893"/>
            </a:xfrm>
            <a:prstGeom prst="rect">
              <a:avLst/>
            </a:prstGeom>
            <a:blipFill rotWithShape="1">
              <a:blip r:embed="rId3"/>
              <a:srcRect/>
              <a:tile tx="0" ty="0" sx="100000" sy="100000" flip="none" algn="tl"/>
            </a:blip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1500">
                  <a:solidFill>
                    <a:srgbClr val="FFFFFF"/>
                  </a:solidFill>
                </a:defRPr>
              </a:lvl1pPr>
            </a:lstStyle>
            <a:p>
              <a:r>
                <a:rPr sz="1200"/>
                <a:t>Como:</a:t>
              </a:r>
            </a:p>
          </p:txBody>
        </p:sp>
        <p:sp>
          <p:nvSpPr>
            <p:cNvPr id="209" name="Shape 209"/>
            <p:cNvSpPr/>
            <p:nvPr/>
          </p:nvSpPr>
          <p:spPr>
            <a:xfrm>
              <a:off x="3509121" y="4678722"/>
              <a:ext cx="1099658" cy="232893"/>
            </a:xfrm>
            <a:prstGeom prst="rect">
              <a:avLst/>
            </a:prstGeom>
            <a:blipFill rotWithShape="1">
              <a:blip r:embed="rId3"/>
              <a:srcRect/>
              <a:tile tx="0" ty="0" sx="100000" sy="100000" flip="none" algn="tl"/>
            </a:blip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1500">
                  <a:solidFill>
                    <a:srgbClr val="FFFFFF"/>
                  </a:solidFill>
                </a:defRPr>
              </a:lvl1pPr>
            </a:lstStyle>
            <a:p>
              <a:r>
                <a:rPr sz="1200"/>
                <a:t>Articulados con:   </a:t>
              </a:r>
            </a:p>
          </p:txBody>
        </p:sp>
        <p:sp>
          <p:nvSpPr>
            <p:cNvPr id="210" name="Shape 210"/>
            <p:cNvSpPr/>
            <p:nvPr/>
          </p:nvSpPr>
          <p:spPr>
            <a:xfrm flipV="1">
              <a:off x="4031483" y="4476816"/>
              <a:ext cx="1" cy="244617"/>
            </a:xfrm>
            <a:prstGeom prst="line">
              <a:avLst/>
            </a:prstGeom>
            <a:noFill/>
            <a:ln w="381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/>
              </a:pPr>
              <a:endParaRPr sz="1200"/>
            </a:p>
          </p:txBody>
        </p:sp>
        <p:sp>
          <p:nvSpPr>
            <p:cNvPr id="211" name="Shape 211"/>
            <p:cNvSpPr/>
            <p:nvPr/>
          </p:nvSpPr>
          <p:spPr>
            <a:xfrm>
              <a:off x="4647431" y="2144031"/>
              <a:ext cx="715008" cy="232893"/>
            </a:xfrm>
            <a:prstGeom prst="rect">
              <a:avLst/>
            </a:prstGeom>
            <a:blipFill rotWithShape="1">
              <a:blip r:embed="rId3"/>
              <a:srcRect/>
              <a:tile tx="0" ty="0" sx="100000" sy="100000" flip="none" algn="tl"/>
            </a:blip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1500">
                  <a:solidFill>
                    <a:srgbClr val="FFFFFF"/>
                  </a:solidFill>
                </a:defRPr>
              </a:lvl1pPr>
            </a:lstStyle>
            <a:p>
              <a:r>
                <a:rPr sz="1200"/>
                <a:t>Cimientan </a:t>
              </a:r>
            </a:p>
          </p:txBody>
        </p:sp>
        <p:sp>
          <p:nvSpPr>
            <p:cNvPr id="212" name="Shape 212"/>
            <p:cNvSpPr/>
            <p:nvPr/>
          </p:nvSpPr>
          <p:spPr>
            <a:xfrm>
              <a:off x="8659158" y="3927468"/>
              <a:ext cx="538185" cy="232893"/>
            </a:xfrm>
            <a:prstGeom prst="rect">
              <a:avLst/>
            </a:prstGeom>
            <a:blipFill rotWithShape="1">
              <a:blip r:embed="rId3"/>
              <a:srcRect/>
              <a:tile tx="0" ty="0" sx="100000" sy="100000" flip="none" algn="tl"/>
            </a:blip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1500">
                  <a:solidFill>
                    <a:srgbClr val="FFFFFF"/>
                  </a:solidFill>
                </a:defRPr>
              </a:lvl1pPr>
            </a:lstStyle>
            <a:p>
              <a:r>
                <a:rPr sz="1200"/>
                <a:t>Desde:</a:t>
              </a:r>
            </a:p>
          </p:txBody>
        </p:sp>
        <p:sp>
          <p:nvSpPr>
            <p:cNvPr id="213" name="Shape 213"/>
            <p:cNvSpPr/>
            <p:nvPr/>
          </p:nvSpPr>
          <p:spPr>
            <a:xfrm>
              <a:off x="3528354" y="4678722"/>
              <a:ext cx="1061193" cy="232893"/>
            </a:xfrm>
            <a:prstGeom prst="rect">
              <a:avLst/>
            </a:prstGeom>
            <a:blipFill rotWithShape="1">
              <a:blip r:embed="rId3"/>
              <a:srcRect/>
              <a:tile tx="0" ty="0" sx="100000" sy="100000" flip="none" algn="tl"/>
            </a:blip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1500">
                  <a:solidFill>
                    <a:srgbClr val="FFFFFF"/>
                  </a:solidFill>
                </a:defRPr>
              </a:lvl1pPr>
            </a:lstStyle>
            <a:p>
              <a:r>
                <a:rPr sz="1200"/>
                <a:t>Articulados con   </a:t>
              </a:r>
            </a:p>
          </p:txBody>
        </p:sp>
        <p:sp>
          <p:nvSpPr>
            <p:cNvPr id="214" name="Shape 214"/>
            <p:cNvSpPr/>
            <p:nvPr/>
          </p:nvSpPr>
          <p:spPr>
            <a:xfrm>
              <a:off x="6541896" y="5757034"/>
              <a:ext cx="1383990" cy="232893"/>
            </a:xfrm>
            <a:prstGeom prst="rect">
              <a:avLst/>
            </a:prstGeom>
            <a:gradFill flip="none" rotWithShape="1">
              <a:gsLst>
                <a:gs pos="0">
                  <a:srgbClr val="FBFBFB"/>
                </a:gs>
                <a:gs pos="100000">
                  <a:srgbClr val="BEBEBE"/>
                </a:gs>
              </a:gsLst>
              <a:lin ang="5400000" scaled="0"/>
            </a:gra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1500"/>
              </a:lvl1pPr>
            </a:lstStyle>
            <a:p>
              <a:r>
                <a:rPr sz="1200" dirty="0"/>
                <a:t>Como eje articulador </a:t>
              </a:r>
            </a:p>
          </p:txBody>
        </p:sp>
        <p:sp>
          <p:nvSpPr>
            <p:cNvPr id="215" name="Shape 215"/>
            <p:cNvSpPr/>
            <p:nvPr/>
          </p:nvSpPr>
          <p:spPr>
            <a:xfrm>
              <a:off x="9573206" y="4626828"/>
              <a:ext cx="1314952" cy="232893"/>
            </a:xfrm>
            <a:prstGeom prst="rect">
              <a:avLst/>
            </a:prstGeom>
            <a:blipFill rotWithShape="1">
              <a:blip r:embed="rId3"/>
              <a:srcRect/>
              <a:tile tx="0" ty="0" sx="100000" sy="100000" flip="none" algn="tl"/>
            </a:blip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1500">
                  <a:solidFill>
                    <a:srgbClr val="FFFFFF"/>
                  </a:solidFill>
                </a:defRPr>
              </a:lvl1pPr>
            </a:lstStyle>
            <a:p>
              <a:r>
                <a:rPr sz="1200"/>
                <a:t>La ruta pedagógica   </a:t>
              </a:r>
            </a:p>
          </p:txBody>
        </p:sp>
        <p:sp>
          <p:nvSpPr>
            <p:cNvPr id="216" name="Shape 216"/>
            <p:cNvSpPr/>
            <p:nvPr/>
          </p:nvSpPr>
          <p:spPr>
            <a:xfrm>
              <a:off x="9383610" y="4969199"/>
              <a:ext cx="507470" cy="232893"/>
            </a:xfrm>
            <a:prstGeom prst="rect">
              <a:avLst/>
            </a:prstGeom>
            <a:blipFill rotWithShape="1">
              <a:blip r:embed="rId3"/>
              <a:srcRect/>
              <a:tile tx="0" ty="0" sx="100000" sy="100000" flip="none" algn="tl"/>
            </a:blip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1500">
                  <a:solidFill>
                    <a:srgbClr val="FFFFFF"/>
                  </a:solidFill>
                </a:defRPr>
              </a:lvl1pPr>
            </a:lstStyle>
            <a:p>
              <a:r>
                <a:rPr sz="1200"/>
                <a:t>Pasos:</a:t>
              </a:r>
            </a:p>
          </p:txBody>
        </p:sp>
      </p:grpSp>
    </p:spTree>
  </p:cSld>
  <p:clrMapOvr>
    <a:masterClrMapping/>
  </p:clrMapOvr>
  <p:transition xmlns:p14="http://schemas.microsoft.com/office/powerpoint/2010/main" spd="slow"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</TotalTime>
  <Words>356</Words>
  <Application>Microsoft Macintosh PowerPoint</Application>
  <PresentationFormat>Personalizado</PresentationFormat>
  <Paragraphs>57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White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cp:lastModifiedBy>Carlos Valerio</cp:lastModifiedBy>
  <cp:revision>8</cp:revision>
  <dcterms:modified xsi:type="dcterms:W3CDTF">2015-12-16T00:16:55Z</dcterms:modified>
</cp:coreProperties>
</file>