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70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2" autoAdjust="0"/>
    <p:restoredTop sz="94532" autoAdjust="0"/>
  </p:normalViewPr>
  <p:slideViewPr>
    <p:cSldViewPr>
      <p:cViewPr>
        <p:scale>
          <a:sx n="90" d="100"/>
          <a:sy n="90" d="100"/>
        </p:scale>
        <p:origin x="-58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61216-FBA6-44A4-8CA2-EA761E15932D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354AE-70B2-4A5F-8664-5FF5797D8621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57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14 words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354AE-70B2-4A5F-8664-5FF5797D862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124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164 words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354AE-70B2-4A5F-8664-5FF5797D862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923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General example (59 words)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354AE-70B2-4A5F-8664-5FF5797D862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64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4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00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16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9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31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13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4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17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91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0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6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CB4BF-FAD7-4A7C-B6CD-2B660B9D19AC}" type="datetimeFigureOut">
              <a:rPr lang="en-GB" smtClean="0"/>
              <a:pPr/>
              <a:t>29/07/2013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61A8-C279-46D6-837A-BCA58129BB56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76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043608" y="764704"/>
            <a:ext cx="3600400" cy="532859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Institution</a:t>
            </a:r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(symbolic capital, power relations)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67644" y="1196752"/>
            <a:ext cx="2952328" cy="33123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Discourse practice</a:t>
            </a:r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(forms of work)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63688" y="1412776"/>
            <a:ext cx="2232248" cy="201622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995936" y="2420888"/>
            <a:ext cx="158417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80112" y="2225620"/>
            <a:ext cx="1277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>
            <a:endCxn id="14" idx="1"/>
          </p:cNvCxnSpPr>
          <p:nvPr/>
        </p:nvCxnSpPr>
        <p:spPr>
          <a:xfrm>
            <a:off x="3995936" y="2420888"/>
            <a:ext cx="1584176" cy="126478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80112" y="3501008"/>
            <a:ext cx="1530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Straight Connector 15"/>
          <p:cNvCxnSpPr>
            <a:endCxn id="14" idx="1"/>
          </p:cNvCxnSpPr>
          <p:nvPr/>
        </p:nvCxnSpPr>
        <p:spPr>
          <a:xfrm flipV="1">
            <a:off x="4319972" y="3685674"/>
            <a:ext cx="1260140" cy="31939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55976" y="4005064"/>
            <a:ext cx="1224136" cy="100811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580112" y="4859868"/>
            <a:ext cx="13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Explanation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4644008" y="5013176"/>
            <a:ext cx="936104" cy="40069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28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741970"/>
              </p:ext>
            </p:extLst>
          </p:nvPr>
        </p:nvGraphicFramePr>
        <p:xfrm>
          <a:off x="323530" y="-27384"/>
          <a:ext cx="8568950" cy="6896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176"/>
                <a:gridCol w="1843404"/>
                <a:gridCol w="1713790"/>
                <a:gridCol w="1713790"/>
                <a:gridCol w="1713790"/>
              </a:tblGrid>
              <a:tr h="45343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Period 1</a:t>
                      </a:r>
                      <a:endParaRPr lang="en-GB" sz="1200" b="0" dirty="0" smtClean="0"/>
                    </a:p>
                    <a:p>
                      <a:pPr algn="ctr"/>
                      <a:r>
                        <a:rPr lang="en-GB" sz="1200" b="0" dirty="0" smtClean="0"/>
                        <a:t>(1929-1938)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Period 2</a:t>
                      </a:r>
                    </a:p>
                    <a:p>
                      <a:pPr algn="ctr"/>
                      <a:r>
                        <a:rPr lang="en-GB" sz="1200" b="0" dirty="0" smtClean="0"/>
                        <a:t>(1939-1945)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Period 2</a:t>
                      </a:r>
                    </a:p>
                    <a:p>
                      <a:pPr algn="ctr"/>
                      <a:r>
                        <a:rPr lang="en-GB" sz="1200" b="0" dirty="0" smtClean="0"/>
                        <a:t>(1946-1959)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Period 4</a:t>
                      </a:r>
                    </a:p>
                    <a:p>
                      <a:pPr algn="ctr"/>
                      <a:r>
                        <a:rPr lang="en-GB" sz="1200" b="0" dirty="0" smtClean="0"/>
                        <a:t>(1960-1989)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Period 5</a:t>
                      </a:r>
                    </a:p>
                    <a:p>
                      <a:pPr algn="ctr"/>
                      <a:r>
                        <a:rPr lang="en-GB" sz="1200" b="0" dirty="0" smtClean="0"/>
                        <a:t>(1990-2010)</a:t>
                      </a:r>
                      <a:endParaRPr lang="en-GB" sz="1200" b="0" dirty="0"/>
                    </a:p>
                  </a:txBody>
                  <a:tcPr/>
                </a:tc>
              </a:tr>
              <a:tr h="26922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Disruptive</a:t>
                      </a:r>
                      <a:r>
                        <a:rPr lang="en-GB" sz="1200" b="1" baseline="0" dirty="0" smtClean="0"/>
                        <a:t> Events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Disruptive Event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Disruptive</a:t>
                      </a:r>
                      <a:r>
                        <a:rPr lang="en-GB" sz="1200" b="1" baseline="0" dirty="0" smtClean="0"/>
                        <a:t> Events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Disruptive </a:t>
                      </a:r>
                      <a:r>
                        <a:rPr lang="en-GB" sz="1200" b="1" baseline="0" dirty="0" smtClean="0"/>
                        <a:t> </a:t>
                      </a:r>
                      <a:r>
                        <a:rPr lang="en-GB" sz="1200" b="1" dirty="0" smtClean="0"/>
                        <a:t>Event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Disruptive Event</a:t>
                      </a:r>
                    </a:p>
                  </a:txBody>
                  <a:tcPr/>
                </a:tc>
              </a:tr>
              <a:tr h="780648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The Great Depression, 1929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World</a:t>
                      </a:r>
                      <a:r>
                        <a:rPr lang="en-GB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War II</a:t>
                      </a: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1939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endParaRPr lang="en-GB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Scientific studies, 1962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ICA,</a:t>
                      </a:r>
                      <a:r>
                        <a:rPr lang="en-GB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1962</a:t>
                      </a:r>
                      <a:endParaRPr lang="en-GB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Black</a:t>
                      </a:r>
                      <a:r>
                        <a:rPr lang="en-GB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Frost, 1975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Civil Wars</a:t>
                      </a:r>
                      <a:endParaRPr lang="en-GB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End International Coffee Agreement, 1992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Coffee</a:t>
                      </a:r>
                      <a:r>
                        <a:rPr lang="en-GB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Crisis, 1998</a:t>
                      </a:r>
                      <a:endParaRPr lang="en-GB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19648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Forms of Work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Forms of Work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Forms of Work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Forms of Work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Forms of Work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791248"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 smtClean="0"/>
                    </a:p>
                    <a:p>
                      <a:endParaRPr lang="en-GB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/>
                </a:tc>
              </a:tr>
              <a:tr h="270669"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Symbolic Capital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Symbolic Capital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Symbolic Capital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Symbolic Capital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Symbolic Capital</a:t>
                      </a:r>
                      <a:endParaRPr lang="en-GB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86488"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Prestige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Loyalty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Easy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Loyalty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Fair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Prestige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Energetic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Enjoyment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Easy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Fair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Prestige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Energetic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Enjoyment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Easy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Loyalty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Fair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Prestige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Energetic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Enjoyment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Easy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Specialty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Loyalty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Enjoyment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Fair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Quality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Aspirational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Relaxation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Tradition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Easy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GB" sz="1100" dirty="0" smtClean="0"/>
                        <a:t>Specialty</a:t>
                      </a:r>
                    </a:p>
                  </a:txBody>
                  <a:tcPr/>
                </a:tc>
              </a:tr>
              <a:tr h="34760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Coffee Drinking Tendencies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Coffee Drinking </a:t>
                      </a:r>
                      <a:endParaRPr lang="en-GB" sz="1100" b="1" dirty="0" smtClean="0"/>
                    </a:p>
                    <a:p>
                      <a:pPr algn="ctr"/>
                      <a:r>
                        <a:rPr lang="en-GB" sz="1100" b="1" dirty="0" smtClean="0"/>
                        <a:t>Tendencies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Coffee Drinking Tendencies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Coffee Drinking Tendencies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Coffee Drinking Tendencies</a:t>
                      </a:r>
                      <a:endParaRPr lang="en-GB" sz="1100" b="1" dirty="0"/>
                    </a:p>
                  </a:txBody>
                  <a:tcPr/>
                </a:tc>
              </a:tr>
              <a:tr h="431792"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GB" sz="1100" b="0" dirty="0" smtClean="0"/>
                        <a:t>Standardization of coffee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“Coffee Break”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Instant</a:t>
                      </a:r>
                      <a:r>
                        <a:rPr lang="en-GB" sz="1100" baseline="0" dirty="0" smtClean="0"/>
                        <a:t> coffee</a:t>
                      </a: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Decaf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Specialty</a:t>
                      </a:r>
                      <a:r>
                        <a:rPr lang="en-GB" sz="1100" baseline="0" dirty="0" smtClean="0"/>
                        <a:t> coffee</a:t>
                      </a: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Fair Trade Coffee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Organic</a:t>
                      </a:r>
                      <a:r>
                        <a:rPr lang="en-GB" sz="1100" baseline="0" dirty="0" smtClean="0"/>
                        <a:t> Coffee</a:t>
                      </a:r>
                      <a:endParaRPr lang="en-GB" sz="1100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67546" y="404664"/>
            <a:ext cx="8208912" cy="0"/>
          </a:xfrm>
          <a:prstGeom prst="line">
            <a:avLst/>
          </a:prstGeom>
          <a:ln w="28575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7546" y="692696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123730" y="692696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851922" y="692696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580114" y="692696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236298" y="692696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7546" y="170080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23730" y="170080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51922" y="170080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80114" y="170080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236298" y="170080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67546" y="386104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123730" y="386104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51922" y="386104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580114" y="386104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36298" y="386104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67546" y="638132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123730" y="638132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51922" y="638132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80114" y="638132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236298" y="6381328"/>
            <a:ext cx="1440160" cy="0"/>
          </a:xfrm>
          <a:prstGeom prst="line">
            <a:avLst/>
          </a:prstGeom>
          <a:ln w="19050" cmpd="dbl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425949"/>
            <a:ext cx="67722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98721"/>
            <a:ext cx="1759632" cy="1684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65741"/>
            <a:ext cx="1778359" cy="1663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873" y="1742069"/>
            <a:ext cx="1707873" cy="1686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345" y="1772816"/>
            <a:ext cx="169569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28683"/>
            <a:ext cx="1701793" cy="1600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839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ounded Rectangle 116"/>
          <p:cNvSpPr/>
          <p:nvPr/>
        </p:nvSpPr>
        <p:spPr>
          <a:xfrm>
            <a:off x="2843808" y="44624"/>
            <a:ext cx="1080120" cy="6669360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DESCRIPTION</a:t>
            </a:r>
          </a:p>
          <a:p>
            <a:pPr algn="ctr"/>
            <a:r>
              <a:rPr lang="en-GB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(Text)</a:t>
            </a: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/>
          </a:p>
        </p:txBody>
      </p:sp>
      <p:sp>
        <p:nvSpPr>
          <p:cNvPr id="118" name="Rounded Rectangle 117"/>
          <p:cNvSpPr/>
          <p:nvPr/>
        </p:nvSpPr>
        <p:spPr>
          <a:xfrm>
            <a:off x="4009220" y="44624"/>
            <a:ext cx="1138843" cy="6669360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INTERPRETATION</a:t>
            </a:r>
          </a:p>
          <a:p>
            <a:pPr algn="ctr"/>
            <a:r>
              <a:rPr lang="en-GB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(Forms of work)</a:t>
            </a: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/>
          </a:p>
        </p:txBody>
      </p:sp>
      <p:sp>
        <p:nvSpPr>
          <p:cNvPr id="119" name="Rounded Rectangle 118"/>
          <p:cNvSpPr/>
          <p:nvPr/>
        </p:nvSpPr>
        <p:spPr>
          <a:xfrm>
            <a:off x="5220072" y="44624"/>
            <a:ext cx="1080120" cy="6669360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EXPLANATION</a:t>
            </a:r>
          </a:p>
          <a:p>
            <a:pPr algn="ctr"/>
            <a:r>
              <a:rPr lang="en-GB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(Symbolic capital</a:t>
            </a:r>
            <a:r>
              <a:rPr lang="en-GB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 smtClean="0"/>
          </a:p>
          <a:p>
            <a:pPr algn="ctr"/>
            <a:endParaRPr lang="en-GB" sz="1050" dirty="0"/>
          </a:p>
          <a:p>
            <a:pPr algn="ctr"/>
            <a:endParaRPr lang="en-GB" sz="1050" dirty="0"/>
          </a:p>
        </p:txBody>
      </p:sp>
      <p:sp>
        <p:nvSpPr>
          <p:cNvPr id="4" name="Straight Connector 3"/>
          <p:cNvSpPr/>
          <p:nvPr/>
        </p:nvSpPr>
        <p:spPr>
          <a:xfrm>
            <a:off x="3910603" y="6168277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Straight Connector 4"/>
          <p:cNvSpPr/>
          <p:nvPr/>
        </p:nvSpPr>
        <p:spPr>
          <a:xfrm>
            <a:off x="3910603" y="5558847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Straight Connector 5"/>
          <p:cNvSpPr/>
          <p:nvPr/>
        </p:nvSpPr>
        <p:spPr>
          <a:xfrm>
            <a:off x="3910603" y="3324271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Straight Connector 6"/>
          <p:cNvSpPr/>
          <p:nvPr/>
        </p:nvSpPr>
        <p:spPr>
          <a:xfrm>
            <a:off x="3910603" y="1495982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Straight Connector 7"/>
          <p:cNvSpPr/>
          <p:nvPr/>
        </p:nvSpPr>
        <p:spPr>
          <a:xfrm>
            <a:off x="3918870" y="683172"/>
            <a:ext cx="180702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86217" y="45720"/>
                </a:lnTo>
                <a:lnTo>
                  <a:pt x="86217" y="45956"/>
                </a:lnTo>
                <a:lnTo>
                  <a:pt x="180702" y="4595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 8"/>
          <p:cNvGrpSpPr/>
          <p:nvPr/>
        </p:nvGrpSpPr>
        <p:grpSpPr>
          <a:xfrm>
            <a:off x="2979076" y="584803"/>
            <a:ext cx="944852" cy="288179"/>
            <a:chOff x="2470470" y="0"/>
            <a:chExt cx="944852" cy="288179"/>
          </a:xfrm>
          <a:solidFill>
            <a:schemeClr val="bg1"/>
          </a:solidFill>
        </p:grpSpPr>
        <p:sp>
          <p:nvSpPr>
            <p:cNvPr id="88" name="Rectangle 87"/>
            <p:cNvSpPr/>
            <p:nvPr/>
          </p:nvSpPr>
          <p:spPr>
            <a:xfrm>
              <a:off x="2470470" y="0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89" name="Rectangle 88"/>
            <p:cNvSpPr/>
            <p:nvPr/>
          </p:nvSpPr>
          <p:spPr>
            <a:xfrm>
              <a:off x="2470470" y="0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Standardization of products (132)</a:t>
              </a:r>
              <a:endParaRPr lang="en-GB" sz="75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104631" y="585039"/>
            <a:ext cx="944852" cy="288179"/>
            <a:chOff x="3596025" y="236"/>
            <a:chExt cx="944852" cy="288179"/>
          </a:xfrm>
          <a:solidFill>
            <a:schemeClr val="bg1"/>
          </a:solidFill>
        </p:grpSpPr>
        <p:sp>
          <p:nvSpPr>
            <p:cNvPr id="86" name="Rectangle 85"/>
            <p:cNvSpPr/>
            <p:nvPr/>
          </p:nvSpPr>
          <p:spPr>
            <a:xfrm>
              <a:off x="3596025" y="236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87" name="Rectangle 86"/>
            <p:cNvSpPr/>
            <p:nvPr/>
          </p:nvSpPr>
          <p:spPr>
            <a:xfrm>
              <a:off x="3596025" y="236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Routinizing</a:t>
              </a:r>
              <a:endParaRPr lang="en-GB" sz="75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38454" y="585039"/>
            <a:ext cx="944852" cy="288179"/>
            <a:chOff x="4729848" y="236"/>
            <a:chExt cx="944852" cy="288179"/>
          </a:xfrm>
          <a:solidFill>
            <a:schemeClr val="bg1"/>
          </a:solidFill>
        </p:grpSpPr>
        <p:sp>
          <p:nvSpPr>
            <p:cNvPr id="84" name="Rectangle 83"/>
            <p:cNvSpPr/>
            <p:nvPr/>
          </p:nvSpPr>
          <p:spPr>
            <a:xfrm>
              <a:off x="4729848" y="236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85" name="Rectangle 84"/>
            <p:cNvSpPr/>
            <p:nvPr/>
          </p:nvSpPr>
          <p:spPr>
            <a:xfrm>
              <a:off x="4729848" y="236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Quality</a:t>
              </a:r>
              <a:endParaRPr lang="en-GB" sz="75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970809" y="1397612"/>
            <a:ext cx="944852" cy="288179"/>
            <a:chOff x="2462203" y="812809"/>
            <a:chExt cx="944852" cy="288179"/>
          </a:xfrm>
          <a:solidFill>
            <a:schemeClr val="bg1"/>
          </a:solidFill>
        </p:grpSpPr>
        <p:sp>
          <p:nvSpPr>
            <p:cNvPr id="82" name="Rectangle 81"/>
            <p:cNvSpPr/>
            <p:nvPr/>
          </p:nvSpPr>
          <p:spPr>
            <a:xfrm>
              <a:off x="2462203" y="81280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83" name="Rectangle 82"/>
            <p:cNvSpPr/>
            <p:nvPr/>
          </p:nvSpPr>
          <p:spPr>
            <a:xfrm>
              <a:off x="2462203" y="81280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Establishment of loyalty </a:t>
              </a:r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(108)</a:t>
              </a:r>
              <a:endParaRPr lang="en-GB" sz="750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104631" y="1397612"/>
            <a:ext cx="944852" cy="288179"/>
            <a:chOff x="3596025" y="812809"/>
            <a:chExt cx="944852" cy="288179"/>
          </a:xfrm>
          <a:solidFill>
            <a:schemeClr val="bg1"/>
          </a:solidFill>
        </p:grpSpPr>
        <p:sp>
          <p:nvSpPr>
            <p:cNvPr id="80" name="Rectangle 79"/>
            <p:cNvSpPr/>
            <p:nvPr/>
          </p:nvSpPr>
          <p:spPr>
            <a:xfrm>
              <a:off x="3596025" y="81280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81" name="Rectangle 80"/>
            <p:cNvSpPr/>
            <p:nvPr/>
          </p:nvSpPr>
          <p:spPr>
            <a:xfrm>
              <a:off x="3596025" y="81280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Demonizing</a:t>
              </a:r>
              <a:endParaRPr lang="en-GB" sz="75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238454" y="991326"/>
            <a:ext cx="944852" cy="288179"/>
            <a:chOff x="4729848" y="406523"/>
            <a:chExt cx="944852" cy="288179"/>
          </a:xfrm>
          <a:solidFill>
            <a:schemeClr val="bg1"/>
          </a:solidFill>
        </p:grpSpPr>
        <p:sp>
          <p:nvSpPr>
            <p:cNvPr id="78" name="Rectangle 77"/>
            <p:cNvSpPr/>
            <p:nvPr/>
          </p:nvSpPr>
          <p:spPr>
            <a:xfrm>
              <a:off x="4729848" y="406523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4729848" y="406523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Specialty </a:t>
              </a:r>
              <a:endParaRPr lang="en-GB" sz="75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238454" y="1397612"/>
            <a:ext cx="944852" cy="288179"/>
            <a:chOff x="4729848" y="812809"/>
            <a:chExt cx="944852" cy="288179"/>
          </a:xfrm>
          <a:solidFill>
            <a:schemeClr val="bg1"/>
          </a:solidFill>
        </p:grpSpPr>
        <p:sp>
          <p:nvSpPr>
            <p:cNvPr id="76" name="Rectangle 75"/>
            <p:cNvSpPr/>
            <p:nvPr/>
          </p:nvSpPr>
          <p:spPr>
            <a:xfrm>
              <a:off x="4729848" y="81280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7" name="Rectangle 76"/>
            <p:cNvSpPr/>
            <p:nvPr/>
          </p:nvSpPr>
          <p:spPr>
            <a:xfrm>
              <a:off x="4729848" y="81280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Loyalty</a:t>
              </a:r>
              <a:endParaRPr lang="en-GB" sz="75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238454" y="1803899"/>
            <a:ext cx="944852" cy="288179"/>
            <a:chOff x="4729848" y="1219096"/>
            <a:chExt cx="944852" cy="288179"/>
          </a:xfrm>
          <a:solidFill>
            <a:schemeClr val="bg1"/>
          </a:solidFill>
        </p:grpSpPr>
        <p:sp>
          <p:nvSpPr>
            <p:cNvPr id="74" name="Rectangle 73"/>
            <p:cNvSpPr/>
            <p:nvPr/>
          </p:nvSpPr>
          <p:spPr>
            <a:xfrm>
              <a:off x="4729848" y="1219096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5" name="Rectangle 74"/>
            <p:cNvSpPr/>
            <p:nvPr/>
          </p:nvSpPr>
          <p:spPr>
            <a:xfrm>
              <a:off x="4729848" y="1219096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smtClean="0"/>
                <a:t>Recognition</a:t>
              </a:r>
              <a:endParaRPr lang="en-GB" sz="750" kern="1200" dirty="0" smtClean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970809" y="3225901"/>
            <a:ext cx="944852" cy="288179"/>
            <a:chOff x="2462203" y="2641098"/>
            <a:chExt cx="944852" cy="288179"/>
          </a:xfrm>
          <a:solidFill>
            <a:schemeClr val="bg1"/>
          </a:solidFill>
        </p:grpSpPr>
        <p:sp>
          <p:nvSpPr>
            <p:cNvPr id="72" name="Rectangle 71"/>
            <p:cNvSpPr/>
            <p:nvPr/>
          </p:nvSpPr>
          <p:spPr>
            <a:xfrm>
              <a:off x="2462203" y="2641098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3" name="Rectangle 72"/>
            <p:cNvSpPr/>
            <p:nvPr/>
          </p:nvSpPr>
          <p:spPr>
            <a:xfrm>
              <a:off x="2462203" y="2641098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Association with energy (83)</a:t>
              </a:r>
              <a:endParaRPr lang="en-GB" sz="750" kern="12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04631" y="3225901"/>
            <a:ext cx="944852" cy="288179"/>
            <a:chOff x="3596025" y="2641098"/>
            <a:chExt cx="944852" cy="288179"/>
          </a:xfrm>
          <a:solidFill>
            <a:schemeClr val="bg1"/>
          </a:solidFill>
        </p:grpSpPr>
        <p:sp>
          <p:nvSpPr>
            <p:cNvPr id="70" name="Rectangle 69"/>
            <p:cNvSpPr/>
            <p:nvPr/>
          </p:nvSpPr>
          <p:spPr>
            <a:xfrm>
              <a:off x="3596025" y="2641098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1" name="Rectangle 70"/>
            <p:cNvSpPr/>
            <p:nvPr/>
          </p:nvSpPr>
          <p:spPr>
            <a:xfrm>
              <a:off x="3596025" y="2641098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Valorising</a:t>
              </a:r>
              <a:endParaRPr lang="en-GB" sz="750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238454" y="2210185"/>
            <a:ext cx="944852" cy="288179"/>
            <a:chOff x="4729848" y="1625382"/>
            <a:chExt cx="944852" cy="288179"/>
          </a:xfrm>
          <a:solidFill>
            <a:schemeClr val="bg1"/>
          </a:solidFill>
        </p:grpSpPr>
        <p:sp>
          <p:nvSpPr>
            <p:cNvPr id="68" name="Rectangle 67"/>
            <p:cNvSpPr/>
            <p:nvPr/>
          </p:nvSpPr>
          <p:spPr>
            <a:xfrm>
              <a:off x="4729848" y="1625382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69" name="Rectangle 68"/>
            <p:cNvSpPr/>
            <p:nvPr/>
          </p:nvSpPr>
          <p:spPr>
            <a:xfrm>
              <a:off x="4729848" y="1625382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Enjoyment</a:t>
              </a:r>
              <a:endParaRPr lang="en-GB" sz="750" kern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238454" y="2616472"/>
            <a:ext cx="944852" cy="288179"/>
            <a:chOff x="4729848" y="2031669"/>
            <a:chExt cx="944852" cy="288179"/>
          </a:xfrm>
          <a:solidFill>
            <a:schemeClr val="bg1"/>
          </a:solidFill>
        </p:grpSpPr>
        <p:sp>
          <p:nvSpPr>
            <p:cNvPr id="66" name="Rectangle 65"/>
            <p:cNvSpPr/>
            <p:nvPr/>
          </p:nvSpPr>
          <p:spPr>
            <a:xfrm>
              <a:off x="4729848" y="203166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67" name="Rectangle 66"/>
            <p:cNvSpPr/>
            <p:nvPr/>
          </p:nvSpPr>
          <p:spPr>
            <a:xfrm>
              <a:off x="4729848" y="2031669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Energetic</a:t>
              </a:r>
              <a:endParaRPr lang="en-GB" sz="75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238454" y="3022758"/>
            <a:ext cx="944852" cy="288179"/>
            <a:chOff x="4729848" y="2437955"/>
            <a:chExt cx="944852" cy="288179"/>
          </a:xfrm>
          <a:solidFill>
            <a:schemeClr val="bg1"/>
          </a:solidFill>
        </p:grpSpPr>
        <p:sp>
          <p:nvSpPr>
            <p:cNvPr id="64" name="Rectangle 63"/>
            <p:cNvSpPr/>
            <p:nvPr/>
          </p:nvSpPr>
          <p:spPr>
            <a:xfrm>
              <a:off x="4729848" y="2437955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4729848" y="2437955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Easy </a:t>
              </a:r>
              <a:endParaRPr lang="en-GB" sz="750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238454" y="3429045"/>
            <a:ext cx="944852" cy="288179"/>
            <a:chOff x="4729848" y="2844242"/>
            <a:chExt cx="944852" cy="288179"/>
          </a:xfrm>
          <a:solidFill>
            <a:schemeClr val="bg1"/>
          </a:solidFill>
        </p:grpSpPr>
        <p:sp>
          <p:nvSpPr>
            <p:cNvPr id="62" name="Rectangle 61"/>
            <p:cNvSpPr/>
            <p:nvPr/>
          </p:nvSpPr>
          <p:spPr>
            <a:xfrm>
              <a:off x="4729848" y="2844242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63" name="Rectangle 62"/>
            <p:cNvSpPr/>
            <p:nvPr/>
          </p:nvSpPr>
          <p:spPr>
            <a:xfrm>
              <a:off x="4729848" y="2844242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Tradition</a:t>
              </a:r>
              <a:endParaRPr lang="en-GB" sz="750" kern="1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38454" y="3835331"/>
            <a:ext cx="944852" cy="288179"/>
            <a:chOff x="4729848" y="3250528"/>
            <a:chExt cx="944852" cy="288179"/>
          </a:xfrm>
          <a:solidFill>
            <a:schemeClr val="bg1"/>
          </a:solidFill>
        </p:grpSpPr>
        <p:sp>
          <p:nvSpPr>
            <p:cNvPr id="60" name="Rectangle 59"/>
            <p:cNvSpPr/>
            <p:nvPr/>
          </p:nvSpPr>
          <p:spPr>
            <a:xfrm>
              <a:off x="4729848" y="3250528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61" name="Rectangle 60"/>
            <p:cNvSpPr/>
            <p:nvPr/>
          </p:nvSpPr>
          <p:spPr>
            <a:xfrm>
              <a:off x="4729848" y="3250528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Aspirational </a:t>
              </a:r>
              <a:endParaRPr lang="en-GB" sz="75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38454" y="4241617"/>
            <a:ext cx="944852" cy="288179"/>
            <a:chOff x="4729848" y="3656814"/>
            <a:chExt cx="944852" cy="288179"/>
          </a:xfrm>
          <a:solidFill>
            <a:schemeClr val="bg1"/>
          </a:solidFill>
        </p:grpSpPr>
        <p:sp>
          <p:nvSpPr>
            <p:cNvPr id="58" name="Rectangle 57"/>
            <p:cNvSpPr/>
            <p:nvPr/>
          </p:nvSpPr>
          <p:spPr>
            <a:xfrm>
              <a:off x="4729848" y="365681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59" name="Rectangle 58"/>
            <p:cNvSpPr/>
            <p:nvPr/>
          </p:nvSpPr>
          <p:spPr>
            <a:xfrm>
              <a:off x="4729848" y="365681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relaxation</a:t>
              </a:r>
              <a:endParaRPr lang="en-GB" sz="750" kern="1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970809" y="4851047"/>
            <a:ext cx="944852" cy="288179"/>
            <a:chOff x="2462203" y="4266244"/>
            <a:chExt cx="944852" cy="288179"/>
          </a:xfrm>
          <a:solidFill>
            <a:schemeClr val="bg1"/>
          </a:solidFill>
        </p:grpSpPr>
        <p:sp>
          <p:nvSpPr>
            <p:cNvPr id="56" name="Rectangle 55"/>
            <p:cNvSpPr/>
            <p:nvPr/>
          </p:nvSpPr>
          <p:spPr>
            <a:xfrm>
              <a:off x="2462203" y="426624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57" name="Rectangle 56"/>
            <p:cNvSpPr/>
            <p:nvPr/>
          </p:nvSpPr>
          <p:spPr>
            <a:xfrm>
              <a:off x="2462203" y="426624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Association with traditions (47)</a:t>
              </a:r>
              <a:endParaRPr lang="en-GB" sz="750" kern="12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104631" y="4851047"/>
            <a:ext cx="944852" cy="288179"/>
            <a:chOff x="3596025" y="4266244"/>
            <a:chExt cx="944852" cy="288179"/>
          </a:xfrm>
          <a:solidFill>
            <a:schemeClr val="bg1"/>
          </a:solidFill>
        </p:grpSpPr>
        <p:sp>
          <p:nvSpPr>
            <p:cNvPr id="54" name="Rectangle 53"/>
            <p:cNvSpPr/>
            <p:nvPr/>
          </p:nvSpPr>
          <p:spPr>
            <a:xfrm>
              <a:off x="3596025" y="426624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55" name="Rectangle 54"/>
            <p:cNvSpPr/>
            <p:nvPr/>
          </p:nvSpPr>
          <p:spPr>
            <a:xfrm>
              <a:off x="3596025" y="426624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Mythologizing</a:t>
              </a:r>
              <a:endParaRPr lang="en-GB" sz="750" kern="12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238454" y="4647904"/>
            <a:ext cx="944852" cy="288179"/>
            <a:chOff x="4729848" y="4063101"/>
            <a:chExt cx="944852" cy="288179"/>
          </a:xfrm>
          <a:solidFill>
            <a:schemeClr val="bg1"/>
          </a:solidFill>
        </p:grpSpPr>
        <p:sp>
          <p:nvSpPr>
            <p:cNvPr id="52" name="Rectangle 51"/>
            <p:cNvSpPr/>
            <p:nvPr/>
          </p:nvSpPr>
          <p:spPr>
            <a:xfrm>
              <a:off x="4729848" y="4063101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53" name="Rectangle 52"/>
            <p:cNvSpPr/>
            <p:nvPr/>
          </p:nvSpPr>
          <p:spPr>
            <a:xfrm>
              <a:off x="4729848" y="4063101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Validation</a:t>
              </a:r>
              <a:endParaRPr lang="en-GB" sz="750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238454" y="5054190"/>
            <a:ext cx="944852" cy="288179"/>
            <a:chOff x="4729848" y="4469387"/>
            <a:chExt cx="944852" cy="288179"/>
          </a:xfrm>
          <a:solidFill>
            <a:schemeClr val="bg1"/>
          </a:solidFill>
        </p:grpSpPr>
        <p:sp>
          <p:nvSpPr>
            <p:cNvPr id="50" name="Rectangle 49"/>
            <p:cNvSpPr/>
            <p:nvPr/>
          </p:nvSpPr>
          <p:spPr>
            <a:xfrm>
              <a:off x="4729848" y="4469387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51" name="Rectangle 50"/>
            <p:cNvSpPr/>
            <p:nvPr/>
          </p:nvSpPr>
          <p:spPr>
            <a:xfrm>
              <a:off x="4729848" y="4469387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recognition</a:t>
              </a:r>
              <a:endParaRPr lang="en-GB" sz="750" kern="12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965751" y="5460477"/>
            <a:ext cx="944852" cy="288179"/>
            <a:chOff x="2462203" y="4875674"/>
            <a:chExt cx="944852" cy="288179"/>
          </a:xfrm>
        </p:grpSpPr>
        <p:sp>
          <p:nvSpPr>
            <p:cNvPr id="48" name="Rectangle 47"/>
            <p:cNvSpPr/>
            <p:nvPr/>
          </p:nvSpPr>
          <p:spPr>
            <a:xfrm>
              <a:off x="2462203" y="487567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9" name="Rectangle 48"/>
            <p:cNvSpPr/>
            <p:nvPr/>
          </p:nvSpPr>
          <p:spPr>
            <a:xfrm>
              <a:off x="2462203" y="487567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Creation of a new organization (43)</a:t>
              </a:r>
              <a:endParaRPr lang="en-GB" sz="750" kern="1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099573" y="5460477"/>
            <a:ext cx="944852" cy="288179"/>
            <a:chOff x="3596025" y="4875674"/>
            <a:chExt cx="944852" cy="288179"/>
          </a:xfrm>
        </p:grpSpPr>
        <p:sp>
          <p:nvSpPr>
            <p:cNvPr id="46" name="Rectangle 45"/>
            <p:cNvSpPr/>
            <p:nvPr/>
          </p:nvSpPr>
          <p:spPr>
            <a:xfrm>
              <a:off x="3596025" y="487567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7" name="Rectangle 46"/>
            <p:cNvSpPr/>
            <p:nvPr/>
          </p:nvSpPr>
          <p:spPr>
            <a:xfrm>
              <a:off x="3596025" y="487567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Enabling work </a:t>
              </a:r>
              <a:endParaRPr lang="en-GB" sz="750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238454" y="5460477"/>
            <a:ext cx="944852" cy="288179"/>
            <a:chOff x="4729848" y="4875674"/>
            <a:chExt cx="944852" cy="288179"/>
          </a:xfrm>
          <a:solidFill>
            <a:schemeClr val="bg1"/>
          </a:solidFill>
        </p:grpSpPr>
        <p:sp>
          <p:nvSpPr>
            <p:cNvPr id="44" name="Rectangle 43"/>
            <p:cNvSpPr/>
            <p:nvPr/>
          </p:nvSpPr>
          <p:spPr>
            <a:xfrm>
              <a:off x="4729848" y="487567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4729848" y="487567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Accessible</a:t>
              </a:r>
              <a:endParaRPr lang="en-GB" sz="750" kern="12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965751" y="6069907"/>
            <a:ext cx="944852" cy="288179"/>
            <a:chOff x="2462203" y="5485104"/>
            <a:chExt cx="944852" cy="288179"/>
          </a:xfrm>
          <a:solidFill>
            <a:schemeClr val="bg1"/>
          </a:solidFill>
        </p:grpSpPr>
        <p:sp>
          <p:nvSpPr>
            <p:cNvPr id="42" name="Rectangle 41"/>
            <p:cNvSpPr/>
            <p:nvPr/>
          </p:nvSpPr>
          <p:spPr>
            <a:xfrm>
              <a:off x="2462203" y="548510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2462203" y="548510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De-legitimation of coffee consumption (55)</a:t>
              </a:r>
              <a:endParaRPr lang="en-GB" sz="750" kern="12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099573" y="6069907"/>
            <a:ext cx="944852" cy="288179"/>
            <a:chOff x="3596025" y="5485104"/>
            <a:chExt cx="944852" cy="288179"/>
          </a:xfrm>
          <a:solidFill>
            <a:schemeClr val="bg1"/>
          </a:solidFill>
        </p:grpSpPr>
        <p:sp>
          <p:nvSpPr>
            <p:cNvPr id="40" name="Rectangle 39"/>
            <p:cNvSpPr/>
            <p:nvPr/>
          </p:nvSpPr>
          <p:spPr>
            <a:xfrm>
              <a:off x="3596025" y="548510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3596025" y="5485104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Undermining assumptions</a:t>
              </a:r>
              <a:endParaRPr lang="en-GB" sz="750" kern="12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238454" y="5866763"/>
            <a:ext cx="944852" cy="288179"/>
            <a:chOff x="4729848" y="5281960"/>
            <a:chExt cx="944852" cy="288179"/>
          </a:xfrm>
          <a:solidFill>
            <a:schemeClr val="bg1"/>
          </a:solidFill>
        </p:grpSpPr>
        <p:sp>
          <p:nvSpPr>
            <p:cNvPr id="38" name="Rectangle 37"/>
            <p:cNvSpPr/>
            <p:nvPr/>
          </p:nvSpPr>
          <p:spPr>
            <a:xfrm>
              <a:off x="4729848" y="5281960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39" name="Rectangle 38"/>
            <p:cNvSpPr/>
            <p:nvPr/>
          </p:nvSpPr>
          <p:spPr>
            <a:xfrm>
              <a:off x="4729848" y="5281960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Healthy</a:t>
              </a:r>
              <a:endParaRPr lang="en-GB" sz="750" kern="12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38454" y="6273050"/>
            <a:ext cx="944852" cy="288179"/>
            <a:chOff x="4729848" y="5688247"/>
            <a:chExt cx="944852" cy="288179"/>
          </a:xfrm>
          <a:solidFill>
            <a:schemeClr val="bg1"/>
          </a:solidFill>
        </p:grpSpPr>
        <p:sp>
          <p:nvSpPr>
            <p:cNvPr id="36" name="Rectangle 35"/>
            <p:cNvSpPr/>
            <p:nvPr/>
          </p:nvSpPr>
          <p:spPr>
            <a:xfrm>
              <a:off x="4729848" y="5688247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37" name="Rectangle 36"/>
            <p:cNvSpPr/>
            <p:nvPr/>
          </p:nvSpPr>
          <p:spPr>
            <a:xfrm>
              <a:off x="4729848" y="5688247"/>
              <a:ext cx="944852" cy="2881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750" kern="1200" dirty="0" smtClean="0"/>
                <a:t>Fair</a:t>
              </a:r>
              <a:endParaRPr lang="en-GB" sz="750" kern="1200" dirty="0"/>
            </a:p>
          </p:txBody>
        </p:sp>
      </p:grpSp>
      <p:sp>
        <p:nvSpPr>
          <p:cNvPr id="90" name="Straight Connector 3"/>
          <p:cNvSpPr/>
          <p:nvPr/>
        </p:nvSpPr>
        <p:spPr>
          <a:xfrm>
            <a:off x="5031102" y="6203325"/>
            <a:ext cx="188970" cy="2031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203143"/>
                </a:lnTo>
                <a:lnTo>
                  <a:pt x="188970" y="203143"/>
                </a:ln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1" name="Straight Connector 4"/>
          <p:cNvSpPr/>
          <p:nvPr/>
        </p:nvSpPr>
        <p:spPr>
          <a:xfrm>
            <a:off x="5031102" y="6000181"/>
            <a:ext cx="188970" cy="2031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03143"/>
                </a:moveTo>
                <a:lnTo>
                  <a:pt x="94485" y="203143"/>
                </a:lnTo>
                <a:lnTo>
                  <a:pt x="94485" y="0"/>
                </a:lnTo>
                <a:lnTo>
                  <a:pt x="188970" y="0"/>
                </a:lnTo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2" name="Straight Connector 5"/>
          <p:cNvSpPr/>
          <p:nvPr/>
        </p:nvSpPr>
        <p:spPr>
          <a:xfrm>
            <a:off x="5031102" y="4984465"/>
            <a:ext cx="188970" cy="2031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203143"/>
                </a:lnTo>
                <a:lnTo>
                  <a:pt x="188970" y="203143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3" name="Straight Connector 6"/>
          <p:cNvSpPr/>
          <p:nvPr/>
        </p:nvSpPr>
        <p:spPr>
          <a:xfrm>
            <a:off x="5031102" y="4781322"/>
            <a:ext cx="188970" cy="2031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03143"/>
                </a:moveTo>
                <a:lnTo>
                  <a:pt x="94485" y="203143"/>
                </a:lnTo>
                <a:lnTo>
                  <a:pt x="94485" y="0"/>
                </a:lnTo>
                <a:lnTo>
                  <a:pt x="18897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4" name="Straight Connector 7"/>
          <p:cNvSpPr/>
          <p:nvPr/>
        </p:nvSpPr>
        <p:spPr>
          <a:xfrm>
            <a:off x="5031102" y="3359319"/>
            <a:ext cx="188970" cy="101571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1015716"/>
                </a:lnTo>
                <a:lnTo>
                  <a:pt x="188970" y="101571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5" name="Straight Connector 8"/>
          <p:cNvSpPr/>
          <p:nvPr/>
        </p:nvSpPr>
        <p:spPr>
          <a:xfrm>
            <a:off x="5031102" y="3359319"/>
            <a:ext cx="188970" cy="60942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609429"/>
                </a:lnTo>
                <a:lnTo>
                  <a:pt x="188970" y="609429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6" name="Straight Connector 9"/>
          <p:cNvSpPr/>
          <p:nvPr/>
        </p:nvSpPr>
        <p:spPr>
          <a:xfrm>
            <a:off x="5031102" y="2343603"/>
            <a:ext cx="188970" cy="101571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1015716"/>
                </a:moveTo>
                <a:lnTo>
                  <a:pt x="94485" y="1015716"/>
                </a:lnTo>
                <a:lnTo>
                  <a:pt x="94485" y="0"/>
                </a:lnTo>
                <a:lnTo>
                  <a:pt x="188970" y="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7" name="Straight Connector 10"/>
          <p:cNvSpPr/>
          <p:nvPr/>
        </p:nvSpPr>
        <p:spPr>
          <a:xfrm>
            <a:off x="5031102" y="1531030"/>
            <a:ext cx="188970" cy="4062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406286"/>
                </a:lnTo>
                <a:lnTo>
                  <a:pt x="188970" y="4062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8" name="Straight Connector 11"/>
          <p:cNvSpPr/>
          <p:nvPr/>
        </p:nvSpPr>
        <p:spPr>
          <a:xfrm>
            <a:off x="5031102" y="1124744"/>
            <a:ext cx="188970" cy="4062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06286"/>
                </a:moveTo>
                <a:lnTo>
                  <a:pt x="94485" y="406286"/>
                </a:lnTo>
                <a:lnTo>
                  <a:pt x="94485" y="0"/>
                </a:lnTo>
                <a:lnTo>
                  <a:pt x="188970" y="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9" name="Straight Connector 8"/>
          <p:cNvSpPr/>
          <p:nvPr/>
        </p:nvSpPr>
        <p:spPr>
          <a:xfrm>
            <a:off x="5031102" y="2603547"/>
            <a:ext cx="188970" cy="60942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609429"/>
                </a:lnTo>
                <a:lnTo>
                  <a:pt x="188970" y="609429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0" name="Straight Connector 3"/>
          <p:cNvSpPr/>
          <p:nvPr/>
        </p:nvSpPr>
        <p:spPr>
          <a:xfrm>
            <a:off x="5031102" y="3369873"/>
            <a:ext cx="188970" cy="2031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203143"/>
                </a:lnTo>
                <a:lnTo>
                  <a:pt x="188970" y="203143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1" name="Straight Connector 4"/>
          <p:cNvSpPr/>
          <p:nvPr/>
        </p:nvSpPr>
        <p:spPr>
          <a:xfrm>
            <a:off x="5031102" y="2354157"/>
            <a:ext cx="188970" cy="101571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1015716"/>
                </a:moveTo>
                <a:lnTo>
                  <a:pt x="94485" y="1015716"/>
                </a:lnTo>
                <a:lnTo>
                  <a:pt x="94485" y="0"/>
                </a:lnTo>
                <a:lnTo>
                  <a:pt x="18897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2" name="Straight Connector 5"/>
          <p:cNvSpPr/>
          <p:nvPr/>
        </p:nvSpPr>
        <p:spPr>
          <a:xfrm>
            <a:off x="5031102" y="1541584"/>
            <a:ext cx="188970" cy="4062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94485" y="0"/>
                </a:lnTo>
                <a:lnTo>
                  <a:pt x="94485" y="406286"/>
                </a:lnTo>
                <a:lnTo>
                  <a:pt x="188970" y="40628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3" name="Straight Connector 6"/>
          <p:cNvSpPr/>
          <p:nvPr/>
        </p:nvSpPr>
        <p:spPr>
          <a:xfrm>
            <a:off x="5031102" y="1135298"/>
            <a:ext cx="188970" cy="4062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06286"/>
                </a:moveTo>
                <a:lnTo>
                  <a:pt x="94485" y="406286"/>
                </a:lnTo>
                <a:lnTo>
                  <a:pt x="94485" y="0"/>
                </a:lnTo>
                <a:lnTo>
                  <a:pt x="18897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4" name="Straight Connector 7"/>
          <p:cNvSpPr/>
          <p:nvPr/>
        </p:nvSpPr>
        <p:spPr>
          <a:xfrm>
            <a:off x="5031102" y="683291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5" name="Straight Connector 7"/>
          <p:cNvSpPr/>
          <p:nvPr/>
        </p:nvSpPr>
        <p:spPr>
          <a:xfrm>
            <a:off x="5004048" y="5569808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06" name="Straight Connector 105"/>
          <p:cNvCxnSpPr/>
          <p:nvPr/>
        </p:nvCxnSpPr>
        <p:spPr>
          <a:xfrm flipV="1">
            <a:off x="5148064" y="4365104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5148064" y="5187608"/>
            <a:ext cx="0" cy="4169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5148064" y="5589241"/>
            <a:ext cx="0" cy="4216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5148064" y="1916832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 flipV="1">
            <a:off x="5148064" y="728892"/>
            <a:ext cx="1" cy="3958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Straight Connector 5"/>
          <p:cNvSpPr/>
          <p:nvPr/>
        </p:nvSpPr>
        <p:spPr>
          <a:xfrm>
            <a:off x="3923928" y="4941168"/>
            <a:ext cx="188970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188970" y="457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4448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2543</TotalTime>
  <Words>284</Words>
  <Application>Microsoft Office PowerPoint</Application>
  <PresentationFormat>Presentación en pantalla (4:3)</PresentationFormat>
  <Paragraphs>289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Viviana</dc:creator>
  <cp:lastModifiedBy>Viviana Andrea Gutierrez Rincon</cp:lastModifiedBy>
  <cp:revision>70</cp:revision>
  <dcterms:created xsi:type="dcterms:W3CDTF">2011-05-09T16:56:06Z</dcterms:created>
  <dcterms:modified xsi:type="dcterms:W3CDTF">2013-07-29T19:54:33Z</dcterms:modified>
</cp:coreProperties>
</file>